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518" r:id="rId2"/>
    <p:sldId id="777" r:id="rId3"/>
    <p:sldId id="356" r:id="rId4"/>
    <p:sldId id="456" r:id="rId5"/>
    <p:sldId id="358" r:id="rId6"/>
    <p:sldId id="361" r:id="rId7"/>
    <p:sldId id="363" r:id="rId8"/>
    <p:sldId id="364" r:id="rId9"/>
    <p:sldId id="365" r:id="rId10"/>
    <p:sldId id="439" r:id="rId11"/>
    <p:sldId id="543" r:id="rId12"/>
    <p:sldId id="547" r:id="rId13"/>
    <p:sldId id="759" r:id="rId14"/>
    <p:sldId id="754" r:id="rId15"/>
    <p:sldId id="630" r:id="rId16"/>
    <p:sldId id="755" r:id="rId17"/>
    <p:sldId id="756" r:id="rId18"/>
    <p:sldId id="757" r:id="rId19"/>
    <p:sldId id="760" r:id="rId20"/>
    <p:sldId id="765" r:id="rId21"/>
    <p:sldId id="766" r:id="rId22"/>
    <p:sldId id="767" r:id="rId23"/>
    <p:sldId id="768" r:id="rId24"/>
    <p:sldId id="769" r:id="rId25"/>
    <p:sldId id="770" r:id="rId26"/>
    <p:sldId id="592" r:id="rId27"/>
    <p:sldId id="586" r:id="rId28"/>
    <p:sldId id="593" r:id="rId29"/>
    <p:sldId id="598" r:id="rId30"/>
    <p:sldId id="591" r:id="rId31"/>
    <p:sldId id="594" r:id="rId32"/>
    <p:sldId id="631" r:id="rId33"/>
    <p:sldId id="771" r:id="rId34"/>
    <p:sldId id="761" r:id="rId35"/>
    <p:sldId id="634" r:id="rId36"/>
    <p:sldId id="762" r:id="rId37"/>
    <p:sldId id="763" r:id="rId38"/>
    <p:sldId id="579" r:id="rId39"/>
    <p:sldId id="635" r:id="rId40"/>
    <p:sldId id="773" r:id="rId41"/>
    <p:sldId id="774" r:id="rId42"/>
    <p:sldId id="758" r:id="rId43"/>
    <p:sldId id="605" r:id="rId44"/>
    <p:sldId id="772" r:id="rId45"/>
    <p:sldId id="655" r:id="rId46"/>
    <p:sldId id="656" r:id="rId47"/>
    <p:sldId id="779" r:id="rId48"/>
    <p:sldId id="780" r:id="rId49"/>
    <p:sldId id="764" r:id="rId50"/>
    <p:sldId id="783" r:id="rId51"/>
    <p:sldId id="781" r:id="rId52"/>
    <p:sldId id="782" r:id="rId53"/>
    <p:sldId id="784" r:id="rId54"/>
    <p:sldId id="785" r:id="rId55"/>
    <p:sldId id="786" r:id="rId56"/>
    <p:sldId id="791" r:id="rId57"/>
    <p:sldId id="787" r:id="rId58"/>
    <p:sldId id="788" r:id="rId59"/>
    <p:sldId id="789" r:id="rId60"/>
    <p:sldId id="790" r:id="rId61"/>
    <p:sldId id="792" r:id="rId62"/>
    <p:sldId id="796" r:id="rId63"/>
    <p:sldId id="613" r:id="rId64"/>
    <p:sldId id="658" r:id="rId65"/>
    <p:sldId id="797" r:id="rId66"/>
    <p:sldId id="657" r:id="rId67"/>
    <p:sldId id="660" r:id="rId68"/>
    <p:sldId id="661" r:id="rId69"/>
    <p:sldId id="662" r:id="rId70"/>
    <p:sldId id="666" r:id="rId71"/>
    <p:sldId id="663" r:id="rId72"/>
    <p:sldId id="798" r:id="rId73"/>
    <p:sldId id="494" r:id="rId74"/>
    <p:sldId id="674" r:id="rId75"/>
    <p:sldId id="673" r:id="rId76"/>
    <p:sldId id="499" r:id="rId77"/>
    <p:sldId id="799" r:id="rId78"/>
    <p:sldId id="794" r:id="rId79"/>
    <p:sldId id="795" r:id="rId80"/>
    <p:sldId id="800" r:id="rId81"/>
    <p:sldId id="801" r:id="rId82"/>
    <p:sldId id="685" r:id="rId83"/>
    <p:sldId id="686" r:id="rId84"/>
    <p:sldId id="687" r:id="rId85"/>
    <p:sldId id="802" r:id="rId86"/>
    <p:sldId id="793" r:id="rId87"/>
    <p:sldId id="690" r:id="rId88"/>
    <p:sldId id="691" r:id="rId89"/>
    <p:sldId id="694" r:id="rId90"/>
    <p:sldId id="692" r:id="rId91"/>
    <p:sldId id="693" r:id="rId92"/>
    <p:sldId id="695" r:id="rId93"/>
    <p:sldId id="433" r:id="rId94"/>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Palatino Linotype" pitchFamily="18" charset="0"/>
        <a:ea typeface="+mn-ea"/>
        <a:cs typeface="Arial" pitchFamily="34" charset="0"/>
      </a:defRPr>
    </a:lvl1pPr>
    <a:lvl2pPr marL="457200" algn="l" rtl="0" fontAlgn="base">
      <a:spcBef>
        <a:spcPct val="0"/>
      </a:spcBef>
      <a:spcAft>
        <a:spcPct val="0"/>
      </a:spcAft>
      <a:defRPr sz="1400" kern="1200">
        <a:solidFill>
          <a:schemeClr val="tx1"/>
        </a:solidFill>
        <a:latin typeface="Palatino Linotype" pitchFamily="18" charset="0"/>
        <a:ea typeface="+mn-ea"/>
        <a:cs typeface="Arial" pitchFamily="34" charset="0"/>
      </a:defRPr>
    </a:lvl2pPr>
    <a:lvl3pPr marL="914400" algn="l" rtl="0" fontAlgn="base">
      <a:spcBef>
        <a:spcPct val="0"/>
      </a:spcBef>
      <a:spcAft>
        <a:spcPct val="0"/>
      </a:spcAft>
      <a:defRPr sz="1400" kern="1200">
        <a:solidFill>
          <a:schemeClr val="tx1"/>
        </a:solidFill>
        <a:latin typeface="Palatino Linotype" pitchFamily="18" charset="0"/>
        <a:ea typeface="+mn-ea"/>
        <a:cs typeface="Arial" pitchFamily="34" charset="0"/>
      </a:defRPr>
    </a:lvl3pPr>
    <a:lvl4pPr marL="1371600" algn="l" rtl="0" fontAlgn="base">
      <a:spcBef>
        <a:spcPct val="0"/>
      </a:spcBef>
      <a:spcAft>
        <a:spcPct val="0"/>
      </a:spcAft>
      <a:defRPr sz="1400" kern="1200">
        <a:solidFill>
          <a:schemeClr val="tx1"/>
        </a:solidFill>
        <a:latin typeface="Palatino Linotype" pitchFamily="18" charset="0"/>
        <a:ea typeface="+mn-ea"/>
        <a:cs typeface="Arial" pitchFamily="34" charset="0"/>
      </a:defRPr>
    </a:lvl4pPr>
    <a:lvl5pPr marL="1828800" algn="l" rtl="0" fontAlgn="base">
      <a:spcBef>
        <a:spcPct val="0"/>
      </a:spcBef>
      <a:spcAft>
        <a:spcPct val="0"/>
      </a:spcAft>
      <a:defRPr sz="1400" kern="1200">
        <a:solidFill>
          <a:schemeClr val="tx1"/>
        </a:solidFill>
        <a:latin typeface="Palatino Linotype" pitchFamily="18" charset="0"/>
        <a:ea typeface="+mn-ea"/>
        <a:cs typeface="Arial" pitchFamily="34" charset="0"/>
      </a:defRPr>
    </a:lvl5pPr>
    <a:lvl6pPr marL="2286000" algn="l" defTabSz="914400" rtl="0" eaLnBrk="1" latinLnBrk="0" hangingPunct="1">
      <a:defRPr sz="1400" kern="1200">
        <a:solidFill>
          <a:schemeClr val="tx1"/>
        </a:solidFill>
        <a:latin typeface="Palatino Linotype" pitchFamily="18" charset="0"/>
        <a:ea typeface="+mn-ea"/>
        <a:cs typeface="Arial" pitchFamily="34" charset="0"/>
      </a:defRPr>
    </a:lvl6pPr>
    <a:lvl7pPr marL="2743200" algn="l" defTabSz="914400" rtl="0" eaLnBrk="1" latinLnBrk="0" hangingPunct="1">
      <a:defRPr sz="1400" kern="1200">
        <a:solidFill>
          <a:schemeClr val="tx1"/>
        </a:solidFill>
        <a:latin typeface="Palatino Linotype" pitchFamily="18" charset="0"/>
        <a:ea typeface="+mn-ea"/>
        <a:cs typeface="Arial" pitchFamily="34" charset="0"/>
      </a:defRPr>
    </a:lvl7pPr>
    <a:lvl8pPr marL="3200400" algn="l" defTabSz="914400" rtl="0" eaLnBrk="1" latinLnBrk="0" hangingPunct="1">
      <a:defRPr sz="1400" kern="1200">
        <a:solidFill>
          <a:schemeClr val="tx1"/>
        </a:solidFill>
        <a:latin typeface="Palatino Linotype" pitchFamily="18" charset="0"/>
        <a:ea typeface="+mn-ea"/>
        <a:cs typeface="Arial" pitchFamily="34" charset="0"/>
      </a:defRPr>
    </a:lvl8pPr>
    <a:lvl9pPr marL="3657600" algn="l" defTabSz="914400" rtl="0" eaLnBrk="1" latinLnBrk="0" hangingPunct="1">
      <a:defRPr sz="1400" kern="1200">
        <a:solidFill>
          <a:schemeClr val="tx1"/>
        </a:solidFill>
        <a:latin typeface="Palatino Linotype"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800000"/>
    <a:srgbClr val="990000"/>
    <a:srgbClr val="CC0000"/>
    <a:srgbClr val="CC3300"/>
    <a:srgbClr val="FF3300"/>
    <a:srgbClr val="FF0066"/>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588" autoAdjust="0"/>
    <p:restoredTop sz="94660"/>
  </p:normalViewPr>
  <p:slideViewPr>
    <p:cSldViewPr>
      <p:cViewPr>
        <p:scale>
          <a:sx n="50" d="100"/>
          <a:sy n="50" d="100"/>
        </p:scale>
        <p:origin x="-1392" y="-75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endParaRPr lang="en-US"/>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n-US"/>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727B38FD-0F82-41B5-9671-4DC975547C7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endParaRPr lang="en-US"/>
          </a:p>
        </p:txBody>
      </p:sp>
      <p:sp>
        <p:nvSpPr>
          <p:cNvPr id="757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n-US"/>
          </a:p>
        </p:txBody>
      </p:sp>
      <p:sp>
        <p:nvSpPr>
          <p:cNvPr id="7578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57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p>
        </p:txBody>
      </p:sp>
      <p:sp>
        <p:nvSpPr>
          <p:cNvPr id="757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CC8336CB-D721-433F-A544-DE233A650DB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D56A4C-1123-4017-8BF4-F40AAB9AB3A0}" type="slidenum">
              <a:rPr lang="en-US"/>
              <a:pPr/>
              <a:t>26</a:t>
            </a:fld>
            <a:endParaRPr lang="en-US"/>
          </a:p>
        </p:txBody>
      </p:sp>
      <p:sp>
        <p:nvSpPr>
          <p:cNvPr id="427010" name="Rectangle 2"/>
          <p:cNvSpPr>
            <a:spLocks noRot="1" noChangeArrowheads="1" noTextEdit="1"/>
          </p:cNvSpPr>
          <p:nvPr>
            <p:ph type="sldImg"/>
          </p:nvPr>
        </p:nvSpPr>
        <p:spPr>
          <a:xfrm>
            <a:off x="1143000" y="687388"/>
            <a:ext cx="4572000" cy="3429000"/>
          </a:xfrm>
          <a:ln/>
        </p:spPr>
      </p:sp>
      <p:sp>
        <p:nvSpPr>
          <p:cNvPr id="427011" name="Rectangle 3"/>
          <p:cNvSpPr>
            <a:spLocks noGrp="1" noChangeArrowheads="1"/>
          </p:cNvSpPr>
          <p:nvPr>
            <p:ph type="body" idx="1"/>
          </p:nvPr>
        </p:nvSpPr>
        <p:spPr>
          <a:xfrm>
            <a:off x="685800" y="4343400"/>
            <a:ext cx="5486400" cy="4113213"/>
          </a:xfrm>
        </p:spPr>
        <p:txBody>
          <a:bodyPr/>
          <a:lstStyle/>
          <a:p>
            <a:r>
              <a:rPr lang="en-US"/>
              <a:t>View J1-J2 from panorama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40949-596B-45A9-A943-4E9185EB0E3C}" type="slidenum">
              <a:rPr lang="en-US"/>
              <a:pPr/>
              <a:t>27</a:t>
            </a:fld>
            <a:endParaRPr lang="en-US"/>
          </a:p>
        </p:txBody>
      </p:sp>
      <p:sp>
        <p:nvSpPr>
          <p:cNvPr id="416770" name="Rectangle 2"/>
          <p:cNvSpPr>
            <a:spLocks noRot="1" noChangeArrowheads="1" noTextEdit="1"/>
          </p:cNvSpPr>
          <p:nvPr>
            <p:ph type="sldImg"/>
          </p:nvPr>
        </p:nvSpPr>
        <p:spPr>
          <a:xfrm>
            <a:off x="1143000" y="687388"/>
            <a:ext cx="4572000" cy="3429000"/>
          </a:xfrm>
          <a:ln/>
        </p:spPr>
      </p:sp>
      <p:sp>
        <p:nvSpPr>
          <p:cNvPr id="416771" name="Rectangle 3"/>
          <p:cNvSpPr>
            <a:spLocks noGrp="1" noChangeArrowheads="1"/>
          </p:cNvSpPr>
          <p:nvPr>
            <p:ph type="body" idx="1"/>
          </p:nvPr>
        </p:nvSpPr>
        <p:spPr>
          <a:xfrm>
            <a:off x="685800" y="4343400"/>
            <a:ext cx="5486400" cy="411321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2D28B6-F3E2-4D6B-8F15-5AE9B3641A24}" type="slidenum">
              <a:rPr lang="en-US"/>
              <a:pPr/>
              <a:t>29</a:t>
            </a:fld>
            <a:endParaRPr lang="en-US"/>
          </a:p>
        </p:txBody>
      </p:sp>
      <p:sp>
        <p:nvSpPr>
          <p:cNvPr id="436226" name="Rectangle 2"/>
          <p:cNvSpPr>
            <a:spLocks noRot="1" noChangeArrowheads="1" noTextEdit="1"/>
          </p:cNvSpPr>
          <p:nvPr>
            <p:ph type="sldImg"/>
          </p:nvPr>
        </p:nvSpPr>
        <p:spPr>
          <a:xfrm>
            <a:off x="1143000" y="687388"/>
            <a:ext cx="4572000" cy="3429000"/>
          </a:xfrm>
          <a:ln/>
        </p:spPr>
      </p:sp>
      <p:sp>
        <p:nvSpPr>
          <p:cNvPr id="436227" name="Rectangle 3"/>
          <p:cNvSpPr>
            <a:spLocks noGrp="1" noChangeArrowheads="1"/>
          </p:cNvSpPr>
          <p:nvPr>
            <p:ph type="body" idx="1"/>
          </p:nvPr>
        </p:nvSpPr>
        <p:spPr>
          <a:xfrm>
            <a:off x="685800" y="4343400"/>
            <a:ext cx="5486400" cy="4113213"/>
          </a:xfrm>
        </p:spPr>
        <p:txBody>
          <a:bodyPr/>
          <a:lstStyle/>
          <a:p>
            <a:r>
              <a:rPr lang="en-US"/>
              <a:t>Main objection: if intentional, why not clearer?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24C48D-3967-4F9F-8D1C-CFF26CCF58A7}" type="slidenum">
              <a:rPr lang="en-US"/>
              <a:pPr/>
              <a:t>30</a:t>
            </a:fld>
            <a:endParaRPr lang="en-US"/>
          </a:p>
        </p:txBody>
      </p:sp>
      <p:sp>
        <p:nvSpPr>
          <p:cNvPr id="424962" name="Rectangle 2"/>
          <p:cNvSpPr>
            <a:spLocks noRot="1" noChangeArrowheads="1" noTextEdit="1"/>
          </p:cNvSpPr>
          <p:nvPr>
            <p:ph type="sldImg"/>
          </p:nvPr>
        </p:nvSpPr>
        <p:spPr>
          <a:xfrm>
            <a:off x="1143000" y="687388"/>
            <a:ext cx="4572000" cy="3429000"/>
          </a:xfrm>
          <a:ln/>
        </p:spPr>
      </p:sp>
      <p:sp>
        <p:nvSpPr>
          <p:cNvPr id="424963" name="Rectangle 3"/>
          <p:cNvSpPr>
            <a:spLocks noGrp="1" noChangeArrowheads="1"/>
          </p:cNvSpPr>
          <p:nvPr>
            <p:ph type="body" idx="1"/>
          </p:nvPr>
        </p:nvSpPr>
        <p:spPr>
          <a:xfrm>
            <a:off x="685800" y="4343400"/>
            <a:ext cx="5486400" cy="4113213"/>
          </a:xfrm>
        </p:spPr>
        <p:txBody>
          <a:bodyPr/>
          <a:lstStyle/>
          <a:p>
            <a:r>
              <a:rPr lang="en-US"/>
              <a:t>Next question why?</a:t>
            </a:r>
          </a:p>
          <a:p>
            <a:r>
              <a:rPr lang="en-US"/>
              <a:t>Perceptual impact of mountains</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75B21-F345-4144-AA58-20F40B45D545}" type="slidenum">
              <a:rPr lang="en-US"/>
              <a:pPr/>
              <a:t>31</a:t>
            </a:fld>
            <a:endParaRPr lang="en-US"/>
          </a:p>
        </p:txBody>
      </p:sp>
      <p:sp>
        <p:nvSpPr>
          <p:cNvPr id="430082" name="Rectangle 2"/>
          <p:cNvSpPr>
            <a:spLocks noRot="1" noChangeArrowheads="1" noTextEdit="1"/>
          </p:cNvSpPr>
          <p:nvPr>
            <p:ph type="sldImg"/>
          </p:nvPr>
        </p:nvSpPr>
        <p:spPr>
          <a:xfrm>
            <a:off x="1143000" y="687388"/>
            <a:ext cx="4572000" cy="3429000"/>
          </a:xfrm>
          <a:ln/>
        </p:spPr>
      </p:sp>
      <p:sp>
        <p:nvSpPr>
          <p:cNvPr id="430083" name="Rectangle 3"/>
          <p:cNvSpPr>
            <a:spLocks noGrp="1" noChangeArrowheads="1"/>
          </p:cNvSpPr>
          <p:nvPr>
            <p:ph type="body" idx="1"/>
          </p:nvPr>
        </p:nvSpPr>
        <p:spPr>
          <a:xfrm>
            <a:off x="685800" y="4343400"/>
            <a:ext cx="5486400" cy="4113213"/>
          </a:xfrm>
        </p:spPr>
        <p:txBody>
          <a:bodyPr/>
          <a:lstStyle/>
          <a:p>
            <a:r>
              <a:rPr lang="en-US"/>
              <a:t>Orthmann 1975 135e Adda</a:t>
            </a:r>
          </a:p>
          <a:p>
            <a:r>
              <a:rPr lang="en-US"/>
              <a:t>Orthmann 1975 136h</a:t>
            </a:r>
          </a:p>
          <a:p>
            <a:r>
              <a:rPr lang="en-US"/>
              <a:t>136d</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EF36D0-C910-43D4-8259-033E1518793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658741-2B6C-43A5-B0DB-1B6A475E946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FECF6D-F93B-4131-9E65-ED80182D688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4A28BE8-B7E5-4854-93A4-566E07E326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DE4117-BB78-4B20-AC39-3A0C802D965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615396-1DF2-4EE2-980B-C1B13C5638E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369816-22D3-467F-89BE-B990DEEF2EA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53D0796-B88F-42B9-8197-DA3F66F1E37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4E5BFAB-88AE-451F-AF4D-5D2B693CBD3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423912D-D065-417D-AB88-9DD1F93ABCE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AE4A425-D5E8-4E24-A992-5A1005C46FB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E8DF58D-3B0E-48CB-A2D0-599D8A0E62C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AC8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mn-lt"/>
              </a:defRPr>
            </a:lvl1pPr>
          </a:lstStyle>
          <a:p>
            <a:fld id="{CA453349-EC6F-43F7-A75D-E351E66F893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1462088" y="454025"/>
            <a:ext cx="6203950" cy="2289175"/>
          </a:xfrm>
          <a:prstGeom prst="rect">
            <a:avLst/>
          </a:prstGeom>
          <a:noFill/>
          <a:ln w="9525">
            <a:noFill/>
            <a:miter lim="800000"/>
            <a:headEnd/>
            <a:tailEnd/>
          </a:ln>
          <a:effectLst/>
        </p:spPr>
        <p:txBody>
          <a:bodyPr wrap="none">
            <a:spAutoFit/>
          </a:bodyPr>
          <a:lstStyle/>
          <a:p>
            <a:pPr algn="ctr"/>
            <a:r>
              <a:rPr lang="en-US" sz="3600" b="1">
                <a:solidFill>
                  <a:schemeClr val="accent2"/>
                </a:solidFill>
                <a:latin typeface="Arial" pitchFamily="34" charset="0"/>
              </a:rPr>
              <a:t>Slides from the</a:t>
            </a:r>
          </a:p>
          <a:p>
            <a:pPr algn="ctr"/>
            <a:r>
              <a:rPr lang="en-US" sz="3600" b="1">
                <a:solidFill>
                  <a:schemeClr val="accent2"/>
                </a:solidFill>
                <a:latin typeface="Arial" pitchFamily="34" charset="0"/>
              </a:rPr>
              <a:t>2008 season of excavations</a:t>
            </a:r>
          </a:p>
          <a:p>
            <a:pPr algn="ctr"/>
            <a:r>
              <a:rPr lang="en-US" sz="3600" b="1">
                <a:solidFill>
                  <a:schemeClr val="accent2"/>
                </a:solidFill>
                <a:latin typeface="Arial" pitchFamily="34" charset="0"/>
              </a:rPr>
              <a:t>at Tell Mozan</a:t>
            </a:r>
          </a:p>
          <a:p>
            <a:pPr algn="ctr"/>
            <a:r>
              <a:rPr lang="en-US" sz="3600" b="1">
                <a:solidFill>
                  <a:schemeClr val="accent2"/>
                </a:solidFill>
                <a:latin typeface="Arial" pitchFamily="34" charset="0"/>
              </a:rPr>
              <a:t>ancient Urkesh</a:t>
            </a:r>
          </a:p>
        </p:txBody>
      </p:sp>
      <p:sp>
        <p:nvSpPr>
          <p:cNvPr id="340995" name="Text Box 3"/>
          <p:cNvSpPr txBox="1">
            <a:spLocks noChangeArrowheads="1"/>
          </p:cNvSpPr>
          <p:nvPr/>
        </p:nvSpPr>
        <p:spPr bwMode="auto">
          <a:xfrm>
            <a:off x="914400" y="3505200"/>
            <a:ext cx="7239000" cy="2677656"/>
          </a:xfrm>
          <a:prstGeom prst="rect">
            <a:avLst/>
          </a:prstGeom>
          <a:noFill/>
          <a:ln w="9525">
            <a:noFill/>
            <a:miter lim="800000"/>
            <a:headEnd/>
            <a:tailEnd/>
          </a:ln>
          <a:effectLst/>
        </p:spPr>
        <p:txBody>
          <a:bodyPr>
            <a:spAutoFit/>
          </a:bodyPr>
          <a:lstStyle/>
          <a:p>
            <a:pPr algn="ctr"/>
            <a:r>
              <a:rPr lang="en-US" sz="2800" b="1" dirty="0">
                <a:solidFill>
                  <a:schemeClr val="accent2"/>
                </a:solidFill>
                <a:latin typeface="Arial" pitchFamily="34" charset="0"/>
              </a:rPr>
              <a:t>Giorgio Buccellati</a:t>
            </a:r>
          </a:p>
          <a:p>
            <a:pPr algn="ctr"/>
            <a:r>
              <a:rPr lang="en-US" sz="2800" b="1" dirty="0">
                <a:solidFill>
                  <a:schemeClr val="accent2"/>
                </a:solidFill>
                <a:latin typeface="Arial" pitchFamily="34" charset="0"/>
              </a:rPr>
              <a:t>Marilyn </a:t>
            </a:r>
            <a:r>
              <a:rPr lang="en-US" sz="2800" b="1" dirty="0" smtClean="0">
                <a:solidFill>
                  <a:schemeClr val="accent2"/>
                </a:solidFill>
                <a:latin typeface="Arial" pitchFamily="34" charset="0"/>
              </a:rPr>
              <a:t>Kelly-Buccellati</a:t>
            </a:r>
          </a:p>
          <a:p>
            <a:pPr algn="ctr"/>
            <a:r>
              <a:rPr lang="en-US" sz="2800" b="1" dirty="0" smtClean="0">
                <a:solidFill>
                  <a:schemeClr val="accent2"/>
                </a:solidFill>
                <a:latin typeface="Arial" pitchFamily="34" charset="0"/>
              </a:rPr>
              <a:t>Federico Buccellati</a:t>
            </a:r>
            <a:endParaRPr lang="en-US" sz="2800" b="1" dirty="0">
              <a:solidFill>
                <a:schemeClr val="accent2"/>
              </a:solidFill>
              <a:latin typeface="Arial" pitchFamily="34" charset="0"/>
            </a:endParaRPr>
          </a:p>
          <a:p>
            <a:pPr algn="ctr"/>
            <a:endParaRPr lang="en-US" sz="2800" b="1" dirty="0">
              <a:solidFill>
                <a:schemeClr val="accent2"/>
              </a:solidFill>
              <a:latin typeface="Arial" pitchFamily="34" charset="0"/>
            </a:endParaRPr>
          </a:p>
          <a:p>
            <a:pPr algn="ctr"/>
            <a:endParaRPr lang="en-US" sz="2800" b="1" dirty="0">
              <a:solidFill>
                <a:schemeClr val="accent2"/>
              </a:solidFill>
              <a:latin typeface="Arial" pitchFamily="34" charset="0"/>
            </a:endParaRPr>
          </a:p>
          <a:p>
            <a:pPr algn="ctr"/>
            <a:r>
              <a:rPr lang="en-US" sz="2800" b="1" dirty="0">
                <a:solidFill>
                  <a:schemeClr val="accent2"/>
                </a:solidFill>
                <a:latin typeface="Arial" pitchFamily="34" charset="0"/>
              </a:rPr>
              <a:t>November 2008</a:t>
            </a:r>
            <a:endParaRPr lang="en-US" sz="1600" b="1" dirty="0">
              <a:solidFill>
                <a:schemeClr val="accent2"/>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descr="high mound with outline"/>
          <p:cNvPicPr>
            <a:picLocks noChangeAspect="1" noChangeArrowheads="1"/>
          </p:cNvPicPr>
          <p:nvPr/>
        </p:nvPicPr>
        <p:blipFill>
          <a:blip r:embed="rId2" cstate="screen"/>
          <a:srcRect/>
          <a:stretch>
            <a:fillRect/>
          </a:stretch>
        </p:blipFill>
        <p:spPr bwMode="auto">
          <a:xfrm>
            <a:off x="2293938" y="0"/>
            <a:ext cx="5402262" cy="6858000"/>
          </a:xfrm>
          <a:prstGeom prst="rect">
            <a:avLst/>
          </a:prstGeom>
          <a:noFill/>
        </p:spPr>
      </p:pic>
      <p:sp>
        <p:nvSpPr>
          <p:cNvPr id="245765" name="Oval 5"/>
          <p:cNvSpPr>
            <a:spLocks noChangeArrowheads="1"/>
          </p:cNvSpPr>
          <p:nvPr/>
        </p:nvSpPr>
        <p:spPr bwMode="auto">
          <a:xfrm>
            <a:off x="5494338" y="2895600"/>
            <a:ext cx="914400" cy="914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45766" name="Text Box 6"/>
          <p:cNvSpPr txBox="1">
            <a:spLocks noChangeArrowheads="1"/>
          </p:cNvSpPr>
          <p:nvPr/>
        </p:nvSpPr>
        <p:spPr bwMode="auto">
          <a:xfrm>
            <a:off x="6324600" y="2057400"/>
            <a:ext cx="1044575" cy="1200150"/>
          </a:xfrm>
          <a:prstGeom prst="rect">
            <a:avLst/>
          </a:prstGeom>
          <a:solidFill>
            <a:schemeClr val="bg1"/>
          </a:solidFill>
          <a:ln w="9525">
            <a:solidFill>
              <a:schemeClr val="tx1"/>
            </a:solidFill>
            <a:miter lim="800000"/>
            <a:headEnd/>
            <a:tailEnd/>
          </a:ln>
          <a:effectLst/>
        </p:spPr>
        <p:txBody>
          <a:bodyPr wrap="none">
            <a:spAutoFit/>
          </a:bodyPr>
          <a:lstStyle/>
          <a:p>
            <a:r>
              <a:rPr lang="en-US" sz="1800">
                <a:latin typeface="Arial" pitchFamily="34" charset="0"/>
              </a:rPr>
              <a:t>Temple</a:t>
            </a:r>
          </a:p>
          <a:p>
            <a:r>
              <a:rPr lang="en-US" sz="1800">
                <a:latin typeface="Arial" pitchFamily="34" charset="0"/>
              </a:rPr>
              <a:t>and</a:t>
            </a:r>
          </a:p>
          <a:p>
            <a:r>
              <a:rPr lang="en-US" sz="1800">
                <a:latin typeface="Arial" pitchFamily="34" charset="0"/>
              </a:rPr>
              <a:t>Temple</a:t>
            </a:r>
          </a:p>
          <a:p>
            <a:r>
              <a:rPr lang="en-US" sz="1800">
                <a:latin typeface="Arial" pitchFamily="34" charset="0"/>
              </a:rPr>
              <a:t>Terrace </a:t>
            </a:r>
          </a:p>
        </p:txBody>
      </p:sp>
      <p:sp>
        <p:nvSpPr>
          <p:cNvPr id="245767" name="Oval 7"/>
          <p:cNvSpPr>
            <a:spLocks noChangeArrowheads="1"/>
          </p:cNvSpPr>
          <p:nvPr/>
        </p:nvSpPr>
        <p:spPr bwMode="auto">
          <a:xfrm>
            <a:off x="3513138" y="3505200"/>
            <a:ext cx="685800" cy="6858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245768" name="Oval 8"/>
          <p:cNvSpPr>
            <a:spLocks noChangeArrowheads="1"/>
          </p:cNvSpPr>
          <p:nvPr/>
        </p:nvSpPr>
        <p:spPr bwMode="auto">
          <a:xfrm>
            <a:off x="3505200" y="4114800"/>
            <a:ext cx="228600" cy="2286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45770" name="Text Box 10"/>
          <p:cNvSpPr txBox="1">
            <a:spLocks noChangeArrowheads="1"/>
          </p:cNvSpPr>
          <p:nvPr/>
        </p:nvSpPr>
        <p:spPr bwMode="auto">
          <a:xfrm>
            <a:off x="2108200" y="3276600"/>
            <a:ext cx="1247775" cy="925513"/>
          </a:xfrm>
          <a:prstGeom prst="rect">
            <a:avLst/>
          </a:prstGeom>
          <a:solidFill>
            <a:schemeClr val="bg1"/>
          </a:solidFill>
          <a:ln w="9525">
            <a:solidFill>
              <a:schemeClr val="tx1"/>
            </a:solidFill>
            <a:miter lim="800000"/>
            <a:headEnd/>
            <a:tailEnd/>
          </a:ln>
          <a:effectLst/>
        </p:spPr>
        <p:txBody>
          <a:bodyPr wrap="none">
            <a:spAutoFit/>
          </a:bodyPr>
          <a:lstStyle/>
          <a:p>
            <a:pPr algn="r"/>
            <a:r>
              <a:rPr lang="en-US" sz="1800">
                <a:latin typeface="Arial" pitchFamily="34" charset="0"/>
              </a:rPr>
              <a:t>Royal</a:t>
            </a:r>
          </a:p>
          <a:p>
            <a:pPr algn="r"/>
            <a:r>
              <a:rPr lang="en-US" sz="1800">
                <a:latin typeface="Arial" pitchFamily="34" charset="0"/>
              </a:rPr>
              <a:t>Palace</a:t>
            </a:r>
          </a:p>
          <a:p>
            <a:pPr algn="r"/>
            <a:r>
              <a:rPr lang="en-US" sz="1800">
                <a:latin typeface="Arial" pitchFamily="34" charset="0"/>
              </a:rPr>
              <a:t>of Tupkish</a:t>
            </a:r>
          </a:p>
        </p:txBody>
      </p:sp>
      <p:sp>
        <p:nvSpPr>
          <p:cNvPr id="245771" name="Text Box 11"/>
          <p:cNvSpPr txBox="1">
            <a:spLocks noChangeArrowheads="1"/>
          </p:cNvSpPr>
          <p:nvPr/>
        </p:nvSpPr>
        <p:spPr bwMode="auto">
          <a:xfrm>
            <a:off x="4191000" y="3276600"/>
            <a:ext cx="5905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A20</a:t>
            </a:r>
          </a:p>
        </p:txBody>
      </p:sp>
      <p:sp>
        <p:nvSpPr>
          <p:cNvPr id="245772" name="Text Box 12"/>
          <p:cNvSpPr txBox="1">
            <a:spLocks noChangeArrowheads="1"/>
          </p:cNvSpPr>
          <p:nvPr/>
        </p:nvSpPr>
        <p:spPr bwMode="auto">
          <a:xfrm>
            <a:off x="5029200" y="3352800"/>
            <a:ext cx="4254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J5</a:t>
            </a:r>
          </a:p>
        </p:txBody>
      </p:sp>
      <p:sp>
        <p:nvSpPr>
          <p:cNvPr id="245773" name="Text Box 13"/>
          <p:cNvSpPr txBox="1">
            <a:spLocks noChangeArrowheads="1"/>
          </p:cNvSpPr>
          <p:nvPr/>
        </p:nvSpPr>
        <p:spPr bwMode="auto">
          <a:xfrm>
            <a:off x="5486400" y="3733800"/>
            <a:ext cx="4254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J1</a:t>
            </a:r>
          </a:p>
        </p:txBody>
      </p:sp>
      <p:sp>
        <p:nvSpPr>
          <p:cNvPr id="245774" name="Text Box 14"/>
          <p:cNvSpPr txBox="1">
            <a:spLocks noChangeArrowheads="1"/>
          </p:cNvSpPr>
          <p:nvPr/>
        </p:nvSpPr>
        <p:spPr bwMode="auto">
          <a:xfrm>
            <a:off x="6019800" y="3733800"/>
            <a:ext cx="4254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J6</a:t>
            </a:r>
          </a:p>
        </p:txBody>
      </p:sp>
      <p:sp>
        <p:nvSpPr>
          <p:cNvPr id="245775" name="Text Box 15"/>
          <p:cNvSpPr txBox="1">
            <a:spLocks noChangeArrowheads="1"/>
          </p:cNvSpPr>
          <p:nvPr/>
        </p:nvSpPr>
        <p:spPr bwMode="auto">
          <a:xfrm>
            <a:off x="5943600" y="4114800"/>
            <a:ext cx="4254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J7</a:t>
            </a:r>
          </a:p>
        </p:txBody>
      </p:sp>
      <p:sp>
        <p:nvSpPr>
          <p:cNvPr id="245776" name="Text Box 16"/>
          <p:cNvSpPr txBox="1">
            <a:spLocks noChangeArrowheads="1"/>
          </p:cNvSpPr>
          <p:nvPr/>
        </p:nvSpPr>
        <p:spPr bwMode="auto">
          <a:xfrm>
            <a:off x="136525" y="341313"/>
            <a:ext cx="1301750" cy="915987"/>
          </a:xfrm>
          <a:prstGeom prst="rect">
            <a:avLst/>
          </a:prstGeom>
          <a:noFill/>
          <a:ln w="9525">
            <a:noFill/>
            <a:miter lim="800000"/>
            <a:headEnd/>
            <a:tailEnd/>
          </a:ln>
          <a:effectLst/>
        </p:spPr>
        <p:txBody>
          <a:bodyPr wrap="none">
            <a:spAutoFit/>
          </a:bodyPr>
          <a:lstStyle/>
          <a:p>
            <a:r>
              <a:rPr lang="en-US" sz="1800">
                <a:latin typeface="Arial" pitchFamily="34" charset="0"/>
              </a:rPr>
              <a:t>Excavation</a:t>
            </a:r>
          </a:p>
          <a:p>
            <a:r>
              <a:rPr lang="en-US" sz="1800">
                <a:latin typeface="Arial" pitchFamily="34" charset="0"/>
              </a:rPr>
              <a:t>Units</a:t>
            </a:r>
          </a:p>
          <a:p>
            <a:r>
              <a:rPr lang="en-US" sz="1800">
                <a:latin typeface="Arial" pitchFamily="34" charset="0"/>
              </a:rPr>
              <a:t>in 2008</a:t>
            </a:r>
          </a:p>
        </p:txBody>
      </p:sp>
      <p:sp>
        <p:nvSpPr>
          <p:cNvPr id="245777" name="Text Box 17"/>
          <p:cNvSpPr txBox="1">
            <a:spLocks noChangeArrowheads="1"/>
          </p:cNvSpPr>
          <p:nvPr/>
        </p:nvSpPr>
        <p:spPr bwMode="auto">
          <a:xfrm>
            <a:off x="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77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457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7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7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7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57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5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animBg="1"/>
      <p:bldP spid="245766" grpId="0" animBg="1"/>
      <p:bldP spid="245767" grpId="0" animBg="1"/>
      <p:bldP spid="245768" grpId="0" animBg="1"/>
      <p:bldP spid="245770" grpId="0" animBg="1"/>
      <p:bldP spid="245770" grpId="1" animBg="1"/>
      <p:bldP spid="245771" grpId="0" animBg="1"/>
      <p:bldP spid="245772" grpId="0" animBg="1"/>
      <p:bldP spid="245773" grpId="0" animBg="1"/>
      <p:bldP spid="245774" grpId="0" animBg="1"/>
      <p:bldP spid="245775" grpId="0" animBg="1"/>
      <p:bldP spid="2457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219200"/>
            <a:ext cx="7772400" cy="1470025"/>
          </a:xfrm>
        </p:spPr>
        <p:txBody>
          <a:bodyPr/>
          <a:lstStyle/>
          <a:p>
            <a:r>
              <a:rPr lang="en-US" sz="4000" b="1">
                <a:solidFill>
                  <a:schemeClr val="accent2"/>
                </a:solidFill>
              </a:rPr>
              <a:t>2</a:t>
            </a:r>
            <a:br>
              <a:rPr lang="en-US" sz="4000" b="1">
                <a:solidFill>
                  <a:schemeClr val="accent2"/>
                </a:solidFill>
              </a:rPr>
            </a:br>
            <a:r>
              <a:rPr lang="en-US" sz="4000" b="1">
                <a:solidFill>
                  <a:schemeClr val="accent2"/>
                </a:solidFill>
              </a:rPr>
              <a:t>Excavations in the Plaza</a:t>
            </a:r>
            <a:br>
              <a:rPr lang="en-US" sz="4000" b="1">
                <a:solidFill>
                  <a:schemeClr val="accent2"/>
                </a:solidFill>
              </a:rPr>
            </a:br>
            <a:r>
              <a:rPr lang="en-US" sz="4000" b="1">
                <a:solidFill>
                  <a:schemeClr val="accent2"/>
                </a:solidFill>
              </a:rPr>
              <a:t>(J5, J1, J6, J7)</a:t>
            </a:r>
            <a:br>
              <a:rPr lang="en-US" sz="4000" b="1">
                <a:solidFill>
                  <a:schemeClr val="accent2"/>
                </a:solidFill>
              </a:rPr>
            </a:br>
            <a:endParaRPr lang="en-US" sz="4000" b="1">
              <a:solidFill>
                <a:schemeClr val="accent2"/>
              </a:solidFill>
            </a:endParaRPr>
          </a:p>
        </p:txBody>
      </p:sp>
      <p:sp>
        <p:nvSpPr>
          <p:cNvPr id="366595" name="Rectangle 3"/>
          <p:cNvSpPr>
            <a:spLocks noChangeArrowheads="1"/>
          </p:cNvSpPr>
          <p:nvPr/>
        </p:nvSpPr>
        <p:spPr bwMode="auto">
          <a:xfrm>
            <a:off x="1600200" y="4038600"/>
            <a:ext cx="5867400" cy="915988"/>
          </a:xfrm>
          <a:prstGeom prst="rect">
            <a:avLst/>
          </a:prstGeom>
          <a:noFill/>
          <a:ln w="9525">
            <a:noFill/>
            <a:miter lim="800000"/>
            <a:headEnd/>
            <a:tailEnd/>
          </a:ln>
          <a:effectLst/>
        </p:spPr>
        <p:txBody>
          <a:bodyPr>
            <a:spAutoFit/>
          </a:bodyPr>
          <a:lstStyle/>
          <a:p>
            <a:r>
              <a:rPr lang="en-US" sz="1800">
                <a:latin typeface="Arial" pitchFamily="34" charset="0"/>
              </a:rPr>
              <a:t>Four excavation units were opened in the Plaza.</a:t>
            </a:r>
          </a:p>
          <a:p>
            <a:r>
              <a:rPr lang="en-US" sz="1800">
                <a:latin typeface="Arial" pitchFamily="34" charset="0"/>
              </a:rPr>
              <a:t>The first two slides show their location in relationship to the Temple Terrace.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0706" name="Group 18"/>
          <p:cNvGrpSpPr>
            <a:grpSpLocks/>
          </p:cNvGrpSpPr>
          <p:nvPr/>
        </p:nvGrpSpPr>
        <p:grpSpPr bwMode="auto">
          <a:xfrm>
            <a:off x="0" y="0"/>
            <a:ext cx="13030200" cy="5414963"/>
            <a:chOff x="-960" y="0"/>
            <a:chExt cx="8208" cy="3411"/>
          </a:xfrm>
        </p:grpSpPr>
        <p:pic>
          <p:nvPicPr>
            <p:cNvPr id="370692" name="Picture 4" descr="asymmetrical"/>
            <p:cNvPicPr>
              <a:picLocks noChangeAspect="1" noChangeArrowheads="1"/>
            </p:cNvPicPr>
            <p:nvPr/>
          </p:nvPicPr>
          <p:blipFill>
            <a:blip r:embed="rId2" cstate="screen"/>
            <a:srcRect/>
            <a:stretch>
              <a:fillRect/>
            </a:stretch>
          </p:blipFill>
          <p:spPr bwMode="auto">
            <a:xfrm>
              <a:off x="-960" y="0"/>
              <a:ext cx="8208" cy="3411"/>
            </a:xfrm>
            <a:prstGeom prst="rect">
              <a:avLst/>
            </a:prstGeom>
            <a:noFill/>
          </p:spPr>
        </p:pic>
        <p:sp>
          <p:nvSpPr>
            <p:cNvPr id="370693" name="Text Box 5"/>
            <p:cNvSpPr txBox="1">
              <a:spLocks noChangeArrowheads="1"/>
            </p:cNvSpPr>
            <p:nvPr/>
          </p:nvSpPr>
          <p:spPr bwMode="auto">
            <a:xfrm>
              <a:off x="680" y="2880"/>
              <a:ext cx="460" cy="231"/>
            </a:xfrm>
            <a:prstGeom prst="rect">
              <a:avLst/>
            </a:prstGeom>
            <a:noFill/>
            <a:ln w="9525" algn="ctr">
              <a:noFill/>
              <a:miter lim="800000"/>
              <a:headEnd/>
              <a:tailEnd/>
            </a:ln>
            <a:effectLst/>
          </p:spPr>
          <p:txBody>
            <a:bodyPr wrap="none">
              <a:spAutoFit/>
            </a:bodyPr>
            <a:lstStyle/>
            <a:p>
              <a:pPr algn="ctr"/>
              <a:r>
                <a:rPr lang="en-US" sz="1800">
                  <a:latin typeface="Arial" pitchFamily="34" charset="0"/>
                </a:rPr>
                <a:t>plaza</a:t>
              </a:r>
            </a:p>
          </p:txBody>
        </p:sp>
        <p:sp>
          <p:nvSpPr>
            <p:cNvPr id="370694" name="Text Box 6"/>
            <p:cNvSpPr txBox="1">
              <a:spLocks noChangeArrowheads="1"/>
            </p:cNvSpPr>
            <p:nvPr/>
          </p:nvSpPr>
          <p:spPr bwMode="auto">
            <a:xfrm>
              <a:off x="956" y="2496"/>
              <a:ext cx="868" cy="231"/>
            </a:xfrm>
            <a:prstGeom prst="rect">
              <a:avLst/>
            </a:prstGeom>
            <a:noFill/>
            <a:ln w="9525" algn="ctr">
              <a:noFill/>
              <a:miter lim="800000"/>
              <a:headEnd/>
              <a:tailEnd/>
            </a:ln>
            <a:effectLst/>
          </p:spPr>
          <p:txBody>
            <a:bodyPr wrap="none">
              <a:spAutoFit/>
            </a:bodyPr>
            <a:lstStyle/>
            <a:p>
              <a:pPr algn="ctr"/>
              <a:r>
                <a:rPr lang="en-US" sz="1800">
                  <a:latin typeface="Arial" pitchFamily="34" charset="0"/>
                </a:rPr>
                <a:t>escarpment</a:t>
              </a:r>
            </a:p>
          </p:txBody>
        </p:sp>
        <p:sp>
          <p:nvSpPr>
            <p:cNvPr id="370695" name="Text Box 7"/>
            <p:cNvSpPr txBox="1">
              <a:spLocks noChangeArrowheads="1"/>
            </p:cNvSpPr>
            <p:nvPr/>
          </p:nvSpPr>
          <p:spPr bwMode="auto">
            <a:xfrm>
              <a:off x="1344" y="2064"/>
              <a:ext cx="1044" cy="231"/>
            </a:xfrm>
            <a:prstGeom prst="rect">
              <a:avLst/>
            </a:prstGeom>
            <a:solidFill>
              <a:srgbClr val="FCFEFE"/>
            </a:solidFill>
            <a:ln w="9525" algn="ctr">
              <a:noFill/>
              <a:miter lim="800000"/>
              <a:headEnd/>
              <a:tailEnd/>
            </a:ln>
            <a:effectLst/>
          </p:spPr>
          <p:txBody>
            <a:bodyPr wrap="none">
              <a:spAutoFit/>
            </a:bodyPr>
            <a:lstStyle/>
            <a:p>
              <a:pPr algn="ctr"/>
              <a:r>
                <a:rPr lang="en-US" sz="1800">
                  <a:latin typeface="Arial" pitchFamily="34" charset="0"/>
                </a:rPr>
                <a:t>revetment wall</a:t>
              </a:r>
            </a:p>
          </p:txBody>
        </p:sp>
        <p:sp>
          <p:nvSpPr>
            <p:cNvPr id="370696" name="Text Box 8"/>
            <p:cNvSpPr txBox="1">
              <a:spLocks noChangeArrowheads="1"/>
            </p:cNvSpPr>
            <p:nvPr/>
          </p:nvSpPr>
          <p:spPr bwMode="auto">
            <a:xfrm flipH="1">
              <a:off x="1728" y="1488"/>
              <a:ext cx="1156" cy="231"/>
            </a:xfrm>
            <a:prstGeom prst="rect">
              <a:avLst/>
            </a:prstGeom>
            <a:noFill/>
            <a:ln w="9525" algn="ctr">
              <a:noFill/>
              <a:miter lim="800000"/>
              <a:headEnd/>
              <a:tailEnd/>
            </a:ln>
            <a:effectLst/>
          </p:spPr>
          <p:txBody>
            <a:bodyPr>
              <a:spAutoFit/>
            </a:bodyPr>
            <a:lstStyle/>
            <a:p>
              <a:pPr algn="ctr"/>
              <a:r>
                <a:rPr lang="en-US" sz="1800">
                  <a:latin typeface="Arial" pitchFamily="34" charset="0"/>
                </a:rPr>
                <a:t>glacis</a:t>
              </a:r>
            </a:p>
          </p:txBody>
        </p:sp>
        <p:sp>
          <p:nvSpPr>
            <p:cNvPr id="370697" name="Text Box 9"/>
            <p:cNvSpPr txBox="1">
              <a:spLocks noChangeArrowheads="1"/>
            </p:cNvSpPr>
            <p:nvPr/>
          </p:nvSpPr>
          <p:spPr bwMode="auto">
            <a:xfrm>
              <a:off x="3264" y="2208"/>
              <a:ext cx="684" cy="231"/>
            </a:xfrm>
            <a:prstGeom prst="rect">
              <a:avLst/>
            </a:prstGeom>
            <a:noFill/>
            <a:ln w="9525" algn="ctr">
              <a:noFill/>
              <a:miter lim="800000"/>
              <a:headEnd/>
              <a:tailEnd/>
            </a:ln>
            <a:effectLst/>
          </p:spPr>
          <p:txBody>
            <a:bodyPr wrap="none">
              <a:spAutoFit/>
            </a:bodyPr>
            <a:lstStyle/>
            <a:p>
              <a:pPr algn="ctr"/>
              <a:r>
                <a:rPr lang="en-US" sz="1800">
                  <a:latin typeface="Arial" pitchFamily="34" charset="0"/>
                </a:rPr>
                <a:t>scalinata</a:t>
              </a:r>
            </a:p>
          </p:txBody>
        </p:sp>
        <p:sp>
          <p:nvSpPr>
            <p:cNvPr id="370698" name="Text Box 10"/>
            <p:cNvSpPr txBox="1">
              <a:spLocks noChangeArrowheads="1"/>
            </p:cNvSpPr>
            <p:nvPr/>
          </p:nvSpPr>
          <p:spPr bwMode="auto">
            <a:xfrm>
              <a:off x="2904" y="288"/>
              <a:ext cx="596" cy="231"/>
            </a:xfrm>
            <a:prstGeom prst="rect">
              <a:avLst/>
            </a:prstGeom>
            <a:noFill/>
            <a:ln w="9525" algn="ctr">
              <a:noFill/>
              <a:miter lim="800000"/>
              <a:headEnd/>
              <a:tailEnd/>
            </a:ln>
            <a:effectLst/>
          </p:spPr>
          <p:txBody>
            <a:bodyPr wrap="none">
              <a:spAutoFit/>
            </a:bodyPr>
            <a:lstStyle/>
            <a:p>
              <a:pPr algn="ctr"/>
              <a:r>
                <a:rPr lang="en-US" sz="1800">
                  <a:latin typeface="Arial" pitchFamily="34" charset="0"/>
                </a:rPr>
                <a:t>Temple</a:t>
              </a:r>
            </a:p>
          </p:txBody>
        </p:sp>
      </p:grpSp>
      <p:sp>
        <p:nvSpPr>
          <p:cNvPr id="370705" name="Text Box 17"/>
          <p:cNvSpPr txBox="1">
            <a:spLocks noChangeArrowheads="1"/>
          </p:cNvSpPr>
          <p:nvPr/>
        </p:nvSpPr>
        <p:spPr bwMode="auto">
          <a:xfrm>
            <a:off x="1981200" y="5867400"/>
            <a:ext cx="5543550" cy="366713"/>
          </a:xfrm>
          <a:prstGeom prst="rect">
            <a:avLst/>
          </a:prstGeom>
          <a:noFill/>
          <a:ln w="9525">
            <a:noFill/>
            <a:miter lim="800000"/>
            <a:headEnd/>
            <a:tailEnd/>
          </a:ln>
          <a:effectLst/>
        </p:spPr>
        <p:txBody>
          <a:bodyPr wrap="none">
            <a:spAutoFit/>
          </a:bodyPr>
          <a:lstStyle/>
          <a:p>
            <a:r>
              <a:rPr lang="en-US" sz="1800">
                <a:latin typeface="Arial" pitchFamily="34" charset="0"/>
              </a:rPr>
              <a:t>Location of 2008 excavation units in the Temple area</a:t>
            </a:r>
          </a:p>
        </p:txBody>
      </p:sp>
      <p:sp>
        <p:nvSpPr>
          <p:cNvPr id="370707" name="Text Box 19"/>
          <p:cNvSpPr txBox="1">
            <a:spLocks noChangeArrowheads="1"/>
          </p:cNvSpPr>
          <p:nvPr/>
        </p:nvSpPr>
        <p:spPr bwMode="auto">
          <a:xfrm>
            <a:off x="517525" y="2411413"/>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J5</a:t>
            </a:r>
          </a:p>
        </p:txBody>
      </p:sp>
      <p:sp>
        <p:nvSpPr>
          <p:cNvPr id="370708" name="Text Box 20"/>
          <p:cNvSpPr txBox="1">
            <a:spLocks noChangeArrowheads="1"/>
          </p:cNvSpPr>
          <p:nvPr/>
        </p:nvSpPr>
        <p:spPr bwMode="auto">
          <a:xfrm>
            <a:off x="1905000" y="32766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J1</a:t>
            </a:r>
          </a:p>
        </p:txBody>
      </p:sp>
      <p:sp>
        <p:nvSpPr>
          <p:cNvPr id="370709" name="Text Box 21"/>
          <p:cNvSpPr txBox="1">
            <a:spLocks noChangeArrowheads="1"/>
          </p:cNvSpPr>
          <p:nvPr/>
        </p:nvSpPr>
        <p:spPr bwMode="auto">
          <a:xfrm>
            <a:off x="7239000" y="41910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J6</a:t>
            </a:r>
          </a:p>
        </p:txBody>
      </p:sp>
      <p:sp>
        <p:nvSpPr>
          <p:cNvPr id="370710" name="Text Box 22"/>
          <p:cNvSpPr txBox="1">
            <a:spLocks noChangeArrowheads="1"/>
          </p:cNvSpPr>
          <p:nvPr/>
        </p:nvSpPr>
        <p:spPr bwMode="auto">
          <a:xfrm>
            <a:off x="5334000" y="51816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J7</a:t>
            </a:r>
          </a:p>
        </p:txBody>
      </p:sp>
      <p:sp>
        <p:nvSpPr>
          <p:cNvPr id="370711" name="Text Box 23"/>
          <p:cNvSpPr txBox="1">
            <a:spLocks noChangeArrowheads="1"/>
          </p:cNvSpPr>
          <p:nvPr/>
        </p:nvSpPr>
        <p:spPr bwMode="auto">
          <a:xfrm>
            <a:off x="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60" name="Picture 4" descr="BA DSCN5081 darker copped"/>
          <p:cNvPicPr>
            <a:picLocks noChangeAspect="1" noChangeArrowheads="1"/>
          </p:cNvPicPr>
          <p:nvPr/>
        </p:nvPicPr>
        <p:blipFill>
          <a:blip r:embed="rId2" cstate="screen"/>
          <a:srcRect/>
          <a:stretch>
            <a:fillRect/>
          </a:stretch>
        </p:blipFill>
        <p:spPr bwMode="auto">
          <a:xfrm>
            <a:off x="457200" y="0"/>
            <a:ext cx="8077200" cy="6951663"/>
          </a:xfrm>
          <a:prstGeom prst="rect">
            <a:avLst/>
          </a:prstGeom>
          <a:noFill/>
        </p:spPr>
      </p:pic>
      <p:sp>
        <p:nvSpPr>
          <p:cNvPr id="685061" name="Text Box 5"/>
          <p:cNvSpPr txBox="1">
            <a:spLocks noChangeArrowheads="1"/>
          </p:cNvSpPr>
          <p:nvPr/>
        </p:nvSpPr>
        <p:spPr bwMode="auto">
          <a:xfrm>
            <a:off x="1965325" y="646113"/>
            <a:ext cx="1314450" cy="366712"/>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Temple BA</a:t>
            </a:r>
          </a:p>
        </p:txBody>
      </p:sp>
      <p:sp>
        <p:nvSpPr>
          <p:cNvPr id="685062" name="Text Box 6"/>
          <p:cNvSpPr txBox="1">
            <a:spLocks noChangeArrowheads="1"/>
          </p:cNvSpPr>
          <p:nvPr/>
        </p:nvSpPr>
        <p:spPr bwMode="auto">
          <a:xfrm>
            <a:off x="609600" y="3970338"/>
            <a:ext cx="488950" cy="366712"/>
          </a:xfrm>
          <a:prstGeom prst="rect">
            <a:avLst/>
          </a:prstGeom>
          <a:solidFill>
            <a:schemeClr val="bg1"/>
          </a:solidFill>
          <a:ln w="9525">
            <a:noFill/>
            <a:miter lim="800000"/>
            <a:headEnd/>
            <a:tailEnd/>
          </a:ln>
          <a:effectLst/>
        </p:spPr>
        <p:txBody>
          <a:bodyPr wrap="none">
            <a:spAutoFit/>
          </a:bodyPr>
          <a:lstStyle/>
          <a:p>
            <a:r>
              <a:rPr lang="en-US" sz="1800">
                <a:latin typeface="Arial Black" pitchFamily="34" charset="0"/>
              </a:rPr>
              <a:t>J5</a:t>
            </a:r>
          </a:p>
        </p:txBody>
      </p:sp>
      <p:sp>
        <p:nvSpPr>
          <p:cNvPr id="685063" name="Text Box 7"/>
          <p:cNvSpPr txBox="1">
            <a:spLocks noChangeArrowheads="1"/>
          </p:cNvSpPr>
          <p:nvPr/>
        </p:nvSpPr>
        <p:spPr bwMode="auto">
          <a:xfrm>
            <a:off x="3048000" y="6324600"/>
            <a:ext cx="488950" cy="366713"/>
          </a:xfrm>
          <a:prstGeom prst="rect">
            <a:avLst/>
          </a:prstGeom>
          <a:solidFill>
            <a:schemeClr val="bg1"/>
          </a:solidFill>
          <a:ln w="9525">
            <a:noFill/>
            <a:miter lim="800000"/>
            <a:headEnd/>
            <a:tailEnd/>
          </a:ln>
          <a:effectLst/>
        </p:spPr>
        <p:txBody>
          <a:bodyPr wrap="none">
            <a:spAutoFit/>
          </a:bodyPr>
          <a:lstStyle/>
          <a:p>
            <a:r>
              <a:rPr lang="en-US" sz="1800">
                <a:latin typeface="Arial Black" pitchFamily="34" charset="0"/>
              </a:rPr>
              <a:t>J1</a:t>
            </a:r>
          </a:p>
        </p:txBody>
      </p:sp>
      <p:sp>
        <p:nvSpPr>
          <p:cNvPr id="685064" name="Text Box 8"/>
          <p:cNvSpPr txBox="1">
            <a:spLocks noChangeArrowheads="1"/>
          </p:cNvSpPr>
          <p:nvPr/>
        </p:nvSpPr>
        <p:spPr bwMode="auto">
          <a:xfrm>
            <a:off x="7162800" y="4724400"/>
            <a:ext cx="488950" cy="366713"/>
          </a:xfrm>
          <a:prstGeom prst="rect">
            <a:avLst/>
          </a:prstGeom>
          <a:solidFill>
            <a:schemeClr val="bg1"/>
          </a:solidFill>
          <a:ln w="9525">
            <a:noFill/>
            <a:miter lim="800000"/>
            <a:headEnd/>
            <a:tailEnd/>
          </a:ln>
          <a:effectLst/>
        </p:spPr>
        <p:txBody>
          <a:bodyPr wrap="none">
            <a:spAutoFit/>
          </a:bodyPr>
          <a:lstStyle/>
          <a:p>
            <a:r>
              <a:rPr lang="en-US" sz="1800">
                <a:latin typeface="Arial Black" pitchFamily="34" charset="0"/>
              </a:rPr>
              <a:t>J6</a:t>
            </a:r>
          </a:p>
        </p:txBody>
      </p:sp>
      <p:sp>
        <p:nvSpPr>
          <p:cNvPr id="685065" name="Text Box 9"/>
          <p:cNvSpPr txBox="1">
            <a:spLocks noChangeArrowheads="1"/>
          </p:cNvSpPr>
          <p:nvPr/>
        </p:nvSpPr>
        <p:spPr bwMode="auto">
          <a:xfrm>
            <a:off x="7086600" y="6491288"/>
            <a:ext cx="488950" cy="366712"/>
          </a:xfrm>
          <a:prstGeom prst="rect">
            <a:avLst/>
          </a:prstGeom>
          <a:solidFill>
            <a:schemeClr val="bg1"/>
          </a:solidFill>
          <a:ln w="9525">
            <a:noFill/>
            <a:miter lim="800000"/>
            <a:headEnd/>
            <a:tailEnd/>
          </a:ln>
          <a:effectLst/>
        </p:spPr>
        <p:txBody>
          <a:bodyPr wrap="none">
            <a:spAutoFit/>
          </a:bodyPr>
          <a:lstStyle/>
          <a:p>
            <a:r>
              <a:rPr lang="en-US" sz="1800">
                <a:latin typeface="Arial Black" pitchFamily="34" charset="0"/>
              </a:rPr>
              <a:t>J7</a:t>
            </a:r>
          </a:p>
        </p:txBody>
      </p:sp>
      <p:sp>
        <p:nvSpPr>
          <p:cNvPr id="685066" name="Text Box 10"/>
          <p:cNvSpPr txBox="1">
            <a:spLocks noChangeArrowheads="1"/>
          </p:cNvSpPr>
          <p:nvPr/>
        </p:nvSpPr>
        <p:spPr bwMode="auto">
          <a:xfrm>
            <a:off x="6553200" y="533400"/>
            <a:ext cx="1301750" cy="915988"/>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2008</a:t>
            </a:r>
          </a:p>
          <a:p>
            <a:r>
              <a:rPr lang="en-US" sz="1800">
                <a:latin typeface="Arial" pitchFamily="34" charset="0"/>
              </a:rPr>
              <a:t>Excavation</a:t>
            </a:r>
          </a:p>
          <a:p>
            <a:r>
              <a:rPr lang="en-US" sz="1800">
                <a:latin typeface="Arial" pitchFamily="34" charset="0"/>
              </a:rPr>
              <a:t>Units</a:t>
            </a:r>
          </a:p>
        </p:txBody>
      </p:sp>
      <p:sp>
        <p:nvSpPr>
          <p:cNvPr id="685067" name="Text Box 11"/>
          <p:cNvSpPr txBox="1">
            <a:spLocks noChangeArrowheads="1"/>
          </p:cNvSpPr>
          <p:nvPr/>
        </p:nvSpPr>
        <p:spPr bwMode="auto">
          <a:xfrm rot="16200000">
            <a:off x="7960519" y="5674519"/>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50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50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50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50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62" grpId="0" animBg="1"/>
      <p:bldP spid="685063" grpId="0" animBg="1"/>
      <p:bldP spid="685064" grpId="0" animBg="1"/>
      <p:bldP spid="685065" grpId="0" animBg="1"/>
      <p:bldP spid="6850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40" name="Text Box 4"/>
          <p:cNvSpPr txBox="1">
            <a:spLocks noChangeArrowheads="1"/>
          </p:cNvSpPr>
          <p:nvPr/>
        </p:nvSpPr>
        <p:spPr bwMode="auto">
          <a:xfrm>
            <a:off x="1676400" y="1066800"/>
            <a:ext cx="4686300" cy="822325"/>
          </a:xfrm>
          <a:prstGeom prst="rect">
            <a:avLst/>
          </a:prstGeom>
          <a:noFill/>
          <a:ln w="9525">
            <a:noFill/>
            <a:miter lim="800000"/>
            <a:headEnd/>
            <a:tailEnd/>
          </a:ln>
          <a:effectLst/>
        </p:spPr>
        <p:txBody>
          <a:bodyPr wrap="none">
            <a:spAutoFit/>
          </a:bodyPr>
          <a:lstStyle/>
          <a:p>
            <a:r>
              <a:rPr lang="en-US" sz="2400">
                <a:latin typeface="Arial Black" pitchFamily="34" charset="0"/>
              </a:rPr>
              <a:t>J5</a:t>
            </a:r>
          </a:p>
          <a:p>
            <a:r>
              <a:rPr lang="en-US" sz="2400">
                <a:latin typeface="Arial Black" pitchFamily="34" charset="0"/>
              </a:rPr>
              <a:t>The Mittani re-organization</a:t>
            </a:r>
          </a:p>
        </p:txBody>
      </p:sp>
      <p:sp>
        <p:nvSpPr>
          <p:cNvPr id="679941" name="Rectangle 5"/>
          <p:cNvSpPr>
            <a:spLocks noChangeArrowheads="1"/>
          </p:cNvSpPr>
          <p:nvPr/>
        </p:nvSpPr>
        <p:spPr bwMode="auto">
          <a:xfrm>
            <a:off x="1676400" y="2209800"/>
            <a:ext cx="5867400" cy="2289175"/>
          </a:xfrm>
          <a:prstGeom prst="rect">
            <a:avLst/>
          </a:prstGeom>
          <a:noFill/>
          <a:ln w="9525">
            <a:noFill/>
            <a:miter lim="800000"/>
            <a:headEnd/>
            <a:tailEnd/>
          </a:ln>
          <a:effectLst/>
        </p:spPr>
        <p:txBody>
          <a:bodyPr>
            <a:spAutoFit/>
          </a:bodyPr>
          <a:lstStyle/>
          <a:p>
            <a:r>
              <a:rPr lang="en-US" sz="1800">
                <a:latin typeface="Arial" pitchFamily="34" charset="0"/>
              </a:rPr>
              <a:t>The great southern staircase now more fully exposed in J6 was abandoned in the middle of the Mittani period and a new, much smaller staircase was built in the west.</a:t>
            </a:r>
          </a:p>
          <a:p>
            <a:endParaRPr lang="en-US" sz="1800">
              <a:latin typeface="Arial" pitchFamily="34" charset="0"/>
            </a:endParaRPr>
          </a:p>
          <a:p>
            <a:r>
              <a:rPr lang="en-US" sz="1800">
                <a:latin typeface="Arial" pitchFamily="34" charset="0"/>
              </a:rPr>
              <a:t>This secondary staircase is probably connected with the structures excavated this year in A20, which we think served as the service sector of the Temple.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6" name="Picture 4" descr="DSCN4653"/>
          <p:cNvPicPr>
            <a:picLocks noChangeAspect="1" noChangeArrowheads="1"/>
          </p:cNvPicPr>
          <p:nvPr/>
        </p:nvPicPr>
        <p:blipFill>
          <a:blip r:embed="rId2" cstate="screen"/>
          <a:srcRect/>
          <a:stretch>
            <a:fillRect/>
          </a:stretch>
        </p:blipFill>
        <p:spPr bwMode="auto">
          <a:xfrm rot="2703429">
            <a:off x="-1718469" y="651669"/>
            <a:ext cx="10098088" cy="7575550"/>
          </a:xfrm>
          <a:prstGeom prst="rect">
            <a:avLst/>
          </a:prstGeom>
          <a:noFill/>
        </p:spPr>
      </p:pic>
      <p:sp>
        <p:nvSpPr>
          <p:cNvPr id="499717" name="Line 5"/>
          <p:cNvSpPr>
            <a:spLocks noChangeShapeType="1"/>
          </p:cNvSpPr>
          <p:nvPr/>
        </p:nvSpPr>
        <p:spPr bwMode="auto">
          <a:xfrm flipH="1">
            <a:off x="7696200" y="4876800"/>
            <a:ext cx="1447800" cy="152400"/>
          </a:xfrm>
          <a:prstGeom prst="line">
            <a:avLst/>
          </a:prstGeom>
          <a:noFill/>
          <a:ln w="76200">
            <a:solidFill>
              <a:srgbClr val="FF3300"/>
            </a:solidFill>
            <a:round/>
            <a:headEnd/>
            <a:tailEnd/>
          </a:ln>
          <a:effectLst/>
        </p:spPr>
        <p:txBody>
          <a:bodyPr/>
          <a:lstStyle/>
          <a:p>
            <a:endParaRPr lang="en-US"/>
          </a:p>
        </p:txBody>
      </p:sp>
      <p:sp>
        <p:nvSpPr>
          <p:cNvPr id="499718" name="Line 6"/>
          <p:cNvSpPr>
            <a:spLocks noChangeShapeType="1"/>
          </p:cNvSpPr>
          <p:nvPr/>
        </p:nvSpPr>
        <p:spPr bwMode="auto">
          <a:xfrm flipH="1" flipV="1">
            <a:off x="5257800" y="4876800"/>
            <a:ext cx="2438400" cy="152400"/>
          </a:xfrm>
          <a:prstGeom prst="line">
            <a:avLst/>
          </a:prstGeom>
          <a:noFill/>
          <a:ln w="76200">
            <a:solidFill>
              <a:srgbClr val="FF3300"/>
            </a:solidFill>
            <a:round/>
            <a:headEnd/>
            <a:tailEnd/>
          </a:ln>
          <a:effectLst/>
        </p:spPr>
        <p:txBody>
          <a:bodyPr/>
          <a:lstStyle/>
          <a:p>
            <a:endParaRPr lang="en-US"/>
          </a:p>
        </p:txBody>
      </p:sp>
      <p:sp>
        <p:nvSpPr>
          <p:cNvPr id="499719" name="Line 7"/>
          <p:cNvSpPr>
            <a:spLocks noChangeShapeType="1"/>
          </p:cNvSpPr>
          <p:nvPr/>
        </p:nvSpPr>
        <p:spPr bwMode="auto">
          <a:xfrm flipH="1">
            <a:off x="5257800" y="3810000"/>
            <a:ext cx="152400" cy="1066800"/>
          </a:xfrm>
          <a:prstGeom prst="line">
            <a:avLst/>
          </a:prstGeom>
          <a:noFill/>
          <a:ln w="76200">
            <a:solidFill>
              <a:srgbClr val="FF3300"/>
            </a:solidFill>
            <a:round/>
            <a:headEnd/>
            <a:tailEnd/>
          </a:ln>
          <a:effectLst/>
        </p:spPr>
        <p:txBody>
          <a:bodyPr/>
          <a:lstStyle/>
          <a:p>
            <a:endParaRPr lang="en-US"/>
          </a:p>
        </p:txBody>
      </p:sp>
      <p:sp>
        <p:nvSpPr>
          <p:cNvPr id="499720" name="Line 8"/>
          <p:cNvSpPr>
            <a:spLocks noChangeShapeType="1"/>
          </p:cNvSpPr>
          <p:nvPr/>
        </p:nvSpPr>
        <p:spPr bwMode="auto">
          <a:xfrm flipH="1">
            <a:off x="5410200" y="1676400"/>
            <a:ext cx="228600" cy="2133600"/>
          </a:xfrm>
          <a:prstGeom prst="line">
            <a:avLst/>
          </a:prstGeom>
          <a:noFill/>
          <a:ln w="76200">
            <a:solidFill>
              <a:srgbClr val="FF3300"/>
            </a:solidFill>
            <a:prstDash val="sysDot"/>
            <a:round/>
            <a:headEnd/>
            <a:tailEnd/>
          </a:ln>
          <a:effectLst/>
        </p:spPr>
        <p:txBody>
          <a:bodyPr/>
          <a:lstStyle/>
          <a:p>
            <a:endParaRPr lang="en-US"/>
          </a:p>
        </p:txBody>
      </p:sp>
      <p:sp>
        <p:nvSpPr>
          <p:cNvPr id="499721" name="Text Box 9"/>
          <p:cNvSpPr txBox="1">
            <a:spLocks noChangeArrowheads="1"/>
          </p:cNvSpPr>
          <p:nvPr/>
        </p:nvSpPr>
        <p:spPr bwMode="auto">
          <a:xfrm>
            <a:off x="5699125" y="3392488"/>
            <a:ext cx="1482725" cy="466725"/>
          </a:xfrm>
          <a:prstGeom prst="rect">
            <a:avLst/>
          </a:prstGeom>
          <a:solidFill>
            <a:srgbClr val="FF3300"/>
          </a:solidFill>
          <a:ln w="9525">
            <a:solidFill>
              <a:srgbClr val="FF3300"/>
            </a:solidFill>
            <a:miter lim="800000"/>
            <a:headEnd/>
            <a:tailEnd/>
          </a:ln>
          <a:effectLst/>
        </p:spPr>
        <p:txBody>
          <a:bodyPr wrap="none">
            <a:spAutoFit/>
          </a:bodyPr>
          <a:lstStyle/>
          <a:p>
            <a:r>
              <a:rPr lang="en-US" sz="2400" b="1">
                <a:solidFill>
                  <a:schemeClr val="bg1"/>
                </a:solidFill>
                <a:latin typeface="Arial" pitchFamily="34" charset="0"/>
              </a:rPr>
              <a:t>2600 B.C</a:t>
            </a:r>
          </a:p>
        </p:txBody>
      </p:sp>
      <p:sp>
        <p:nvSpPr>
          <p:cNvPr id="499722" name="Line 10"/>
          <p:cNvSpPr>
            <a:spLocks noChangeShapeType="1"/>
          </p:cNvSpPr>
          <p:nvPr/>
        </p:nvSpPr>
        <p:spPr bwMode="auto">
          <a:xfrm flipH="1">
            <a:off x="1905000" y="304800"/>
            <a:ext cx="2362200" cy="990600"/>
          </a:xfrm>
          <a:prstGeom prst="line">
            <a:avLst/>
          </a:prstGeom>
          <a:noFill/>
          <a:ln w="76200">
            <a:solidFill>
              <a:schemeClr val="hlink"/>
            </a:solidFill>
            <a:round/>
            <a:headEnd/>
            <a:tailEnd/>
          </a:ln>
          <a:effectLst/>
        </p:spPr>
        <p:txBody>
          <a:bodyPr/>
          <a:lstStyle/>
          <a:p>
            <a:endParaRPr lang="en-US"/>
          </a:p>
        </p:txBody>
      </p:sp>
      <p:sp>
        <p:nvSpPr>
          <p:cNvPr id="499723" name="Line 11"/>
          <p:cNvSpPr>
            <a:spLocks noChangeShapeType="1"/>
          </p:cNvSpPr>
          <p:nvPr/>
        </p:nvSpPr>
        <p:spPr bwMode="auto">
          <a:xfrm flipH="1">
            <a:off x="2209800" y="2209800"/>
            <a:ext cx="609600" cy="304800"/>
          </a:xfrm>
          <a:prstGeom prst="line">
            <a:avLst/>
          </a:prstGeom>
          <a:noFill/>
          <a:ln w="76200">
            <a:solidFill>
              <a:schemeClr val="hlink"/>
            </a:solidFill>
            <a:round/>
            <a:headEnd/>
            <a:tailEnd/>
          </a:ln>
          <a:effectLst/>
        </p:spPr>
        <p:txBody>
          <a:bodyPr/>
          <a:lstStyle/>
          <a:p>
            <a:endParaRPr lang="en-US"/>
          </a:p>
        </p:txBody>
      </p:sp>
      <p:sp>
        <p:nvSpPr>
          <p:cNvPr id="499724" name="Line 12"/>
          <p:cNvSpPr>
            <a:spLocks noChangeShapeType="1"/>
          </p:cNvSpPr>
          <p:nvPr/>
        </p:nvSpPr>
        <p:spPr bwMode="auto">
          <a:xfrm flipH="1" flipV="1">
            <a:off x="1905000" y="1219200"/>
            <a:ext cx="304800" cy="1295400"/>
          </a:xfrm>
          <a:prstGeom prst="line">
            <a:avLst/>
          </a:prstGeom>
          <a:noFill/>
          <a:ln w="76200">
            <a:solidFill>
              <a:schemeClr val="hlink"/>
            </a:solidFill>
            <a:round/>
            <a:headEnd/>
            <a:tailEnd/>
          </a:ln>
          <a:effectLst/>
        </p:spPr>
        <p:txBody>
          <a:bodyPr/>
          <a:lstStyle/>
          <a:p>
            <a:endParaRPr lang="en-US"/>
          </a:p>
        </p:txBody>
      </p:sp>
      <p:sp>
        <p:nvSpPr>
          <p:cNvPr id="499725" name="Freeform 13"/>
          <p:cNvSpPr>
            <a:spLocks/>
          </p:cNvSpPr>
          <p:nvPr/>
        </p:nvSpPr>
        <p:spPr bwMode="auto">
          <a:xfrm>
            <a:off x="2489200" y="2514600"/>
            <a:ext cx="889000" cy="482600"/>
          </a:xfrm>
          <a:custGeom>
            <a:avLst/>
            <a:gdLst/>
            <a:ahLst/>
            <a:cxnLst>
              <a:cxn ang="0">
                <a:pos x="16" y="0"/>
              </a:cxn>
              <a:cxn ang="0">
                <a:pos x="16" y="48"/>
              </a:cxn>
              <a:cxn ang="0">
                <a:pos x="112" y="192"/>
              </a:cxn>
              <a:cxn ang="0">
                <a:pos x="256" y="288"/>
              </a:cxn>
              <a:cxn ang="0">
                <a:pos x="400" y="288"/>
              </a:cxn>
              <a:cxn ang="0">
                <a:pos x="544" y="240"/>
              </a:cxn>
              <a:cxn ang="0">
                <a:pos x="496" y="288"/>
              </a:cxn>
            </a:cxnLst>
            <a:rect l="0" t="0" r="r" b="b"/>
            <a:pathLst>
              <a:path w="560" h="304">
                <a:moveTo>
                  <a:pt x="16" y="0"/>
                </a:moveTo>
                <a:cubicBezTo>
                  <a:pt x="8" y="8"/>
                  <a:pt x="0" y="16"/>
                  <a:pt x="16" y="48"/>
                </a:cubicBezTo>
                <a:cubicBezTo>
                  <a:pt x="32" y="80"/>
                  <a:pt x="72" y="152"/>
                  <a:pt x="112" y="192"/>
                </a:cubicBezTo>
                <a:cubicBezTo>
                  <a:pt x="152" y="232"/>
                  <a:pt x="208" y="272"/>
                  <a:pt x="256" y="288"/>
                </a:cubicBezTo>
                <a:cubicBezTo>
                  <a:pt x="304" y="304"/>
                  <a:pt x="352" y="296"/>
                  <a:pt x="400" y="288"/>
                </a:cubicBezTo>
                <a:cubicBezTo>
                  <a:pt x="448" y="280"/>
                  <a:pt x="528" y="240"/>
                  <a:pt x="544" y="240"/>
                </a:cubicBezTo>
                <a:cubicBezTo>
                  <a:pt x="560" y="240"/>
                  <a:pt x="528" y="264"/>
                  <a:pt x="496" y="288"/>
                </a:cubicBezTo>
              </a:path>
            </a:pathLst>
          </a:custGeom>
          <a:noFill/>
          <a:ln w="76200" cmpd="sng">
            <a:solidFill>
              <a:schemeClr val="hlink"/>
            </a:solidFill>
            <a:round/>
            <a:headEnd/>
            <a:tailEnd/>
          </a:ln>
          <a:effectLst/>
        </p:spPr>
        <p:txBody>
          <a:bodyPr/>
          <a:lstStyle/>
          <a:p>
            <a:endParaRPr lang="en-US"/>
          </a:p>
        </p:txBody>
      </p:sp>
      <p:sp>
        <p:nvSpPr>
          <p:cNvPr id="499727" name="Line 15"/>
          <p:cNvSpPr>
            <a:spLocks noChangeShapeType="1"/>
          </p:cNvSpPr>
          <p:nvPr/>
        </p:nvSpPr>
        <p:spPr bwMode="auto">
          <a:xfrm flipH="1" flipV="1">
            <a:off x="3352800" y="2895600"/>
            <a:ext cx="457200" cy="1600200"/>
          </a:xfrm>
          <a:prstGeom prst="line">
            <a:avLst/>
          </a:prstGeom>
          <a:noFill/>
          <a:ln w="76200">
            <a:solidFill>
              <a:schemeClr val="hlink"/>
            </a:solidFill>
            <a:round/>
            <a:headEnd/>
            <a:tailEnd/>
          </a:ln>
          <a:effectLst/>
        </p:spPr>
        <p:txBody>
          <a:bodyPr/>
          <a:lstStyle/>
          <a:p>
            <a:endParaRPr lang="en-US"/>
          </a:p>
        </p:txBody>
      </p:sp>
      <p:sp>
        <p:nvSpPr>
          <p:cNvPr id="499728" name="Line 16"/>
          <p:cNvSpPr>
            <a:spLocks noChangeShapeType="1"/>
          </p:cNvSpPr>
          <p:nvPr/>
        </p:nvSpPr>
        <p:spPr bwMode="auto">
          <a:xfrm flipH="1" flipV="1">
            <a:off x="3810000" y="4495800"/>
            <a:ext cx="1371600" cy="381000"/>
          </a:xfrm>
          <a:prstGeom prst="line">
            <a:avLst/>
          </a:prstGeom>
          <a:noFill/>
          <a:ln w="76200">
            <a:solidFill>
              <a:schemeClr val="hlink"/>
            </a:solidFill>
            <a:round/>
            <a:headEnd/>
            <a:tailEnd/>
          </a:ln>
          <a:effectLst/>
        </p:spPr>
        <p:txBody>
          <a:bodyPr/>
          <a:lstStyle/>
          <a:p>
            <a:endParaRPr lang="en-US"/>
          </a:p>
        </p:txBody>
      </p:sp>
      <p:sp>
        <p:nvSpPr>
          <p:cNvPr id="499730" name="Text Box 18"/>
          <p:cNvSpPr txBox="1">
            <a:spLocks noChangeArrowheads="1"/>
          </p:cNvSpPr>
          <p:nvPr/>
        </p:nvSpPr>
        <p:spPr bwMode="auto">
          <a:xfrm>
            <a:off x="1828800" y="228600"/>
            <a:ext cx="1482725" cy="466725"/>
          </a:xfrm>
          <a:prstGeom prst="rect">
            <a:avLst/>
          </a:prstGeom>
          <a:solidFill>
            <a:schemeClr val="hlink"/>
          </a:solidFill>
          <a:ln w="9525">
            <a:solidFill>
              <a:srgbClr val="FF3300"/>
            </a:solidFill>
            <a:miter lim="800000"/>
            <a:headEnd/>
            <a:tailEnd/>
          </a:ln>
          <a:effectLst/>
        </p:spPr>
        <p:txBody>
          <a:bodyPr wrap="none">
            <a:spAutoFit/>
          </a:bodyPr>
          <a:lstStyle/>
          <a:p>
            <a:r>
              <a:rPr lang="en-US" sz="2400" b="1">
                <a:solidFill>
                  <a:schemeClr val="bg1"/>
                </a:solidFill>
                <a:latin typeface="Arial" pitchFamily="34" charset="0"/>
              </a:rPr>
              <a:t>1400 B.C</a:t>
            </a:r>
          </a:p>
        </p:txBody>
      </p:sp>
      <p:sp>
        <p:nvSpPr>
          <p:cNvPr id="499738" name="Line 26"/>
          <p:cNvSpPr>
            <a:spLocks noChangeShapeType="1"/>
          </p:cNvSpPr>
          <p:nvPr/>
        </p:nvSpPr>
        <p:spPr bwMode="auto">
          <a:xfrm flipH="1">
            <a:off x="5105400" y="3581400"/>
            <a:ext cx="152400" cy="1295400"/>
          </a:xfrm>
          <a:prstGeom prst="line">
            <a:avLst/>
          </a:prstGeom>
          <a:noFill/>
          <a:ln w="76200">
            <a:solidFill>
              <a:schemeClr val="hlink"/>
            </a:solidFill>
            <a:round/>
            <a:headEnd/>
            <a:tailEnd/>
          </a:ln>
          <a:effectLst/>
        </p:spPr>
        <p:txBody>
          <a:bodyPr/>
          <a:lstStyle/>
          <a:p>
            <a:endParaRPr lang="en-US"/>
          </a:p>
        </p:txBody>
      </p:sp>
      <p:sp>
        <p:nvSpPr>
          <p:cNvPr id="499739" name="Line 27"/>
          <p:cNvSpPr>
            <a:spLocks noChangeShapeType="1"/>
          </p:cNvSpPr>
          <p:nvPr/>
        </p:nvSpPr>
        <p:spPr bwMode="auto">
          <a:xfrm>
            <a:off x="2743200" y="3048000"/>
            <a:ext cx="914400" cy="990600"/>
          </a:xfrm>
          <a:prstGeom prst="line">
            <a:avLst/>
          </a:prstGeom>
          <a:noFill/>
          <a:ln w="76200">
            <a:solidFill>
              <a:srgbClr val="FF3300"/>
            </a:solidFill>
            <a:round/>
            <a:headEnd/>
            <a:tailEnd/>
          </a:ln>
          <a:effectLst/>
        </p:spPr>
        <p:txBody>
          <a:bodyPr/>
          <a:lstStyle/>
          <a:p>
            <a:endParaRPr lang="en-US"/>
          </a:p>
        </p:txBody>
      </p:sp>
      <p:sp>
        <p:nvSpPr>
          <p:cNvPr id="499740" name="Line 28"/>
          <p:cNvSpPr>
            <a:spLocks noChangeShapeType="1"/>
          </p:cNvSpPr>
          <p:nvPr/>
        </p:nvSpPr>
        <p:spPr bwMode="auto">
          <a:xfrm flipH="1" flipV="1">
            <a:off x="3657600" y="4038600"/>
            <a:ext cx="1524000" cy="838200"/>
          </a:xfrm>
          <a:prstGeom prst="line">
            <a:avLst/>
          </a:prstGeom>
          <a:noFill/>
          <a:ln w="76200" cap="rnd">
            <a:solidFill>
              <a:srgbClr val="FF3300"/>
            </a:solidFill>
            <a:prstDash val="sysDot"/>
            <a:round/>
            <a:headEnd/>
            <a:tailEnd/>
          </a:ln>
          <a:effectLst/>
        </p:spPr>
        <p:txBody>
          <a:bodyPr/>
          <a:lstStyle/>
          <a:p>
            <a:endParaRPr lang="en-US"/>
          </a:p>
        </p:txBody>
      </p:sp>
      <p:sp>
        <p:nvSpPr>
          <p:cNvPr id="499741" name="Text Box 29"/>
          <p:cNvSpPr txBox="1">
            <a:spLocks noChangeArrowheads="1"/>
          </p:cNvSpPr>
          <p:nvPr/>
        </p:nvSpPr>
        <p:spPr bwMode="auto">
          <a:xfrm>
            <a:off x="8229600" y="2286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J5</a:t>
            </a:r>
          </a:p>
        </p:txBody>
      </p:sp>
      <p:sp>
        <p:nvSpPr>
          <p:cNvPr id="499742" name="Text Box 30"/>
          <p:cNvSpPr txBox="1">
            <a:spLocks noChangeArrowheads="1"/>
          </p:cNvSpPr>
          <p:nvPr/>
        </p:nvSpPr>
        <p:spPr bwMode="auto">
          <a:xfrm>
            <a:off x="6537325" y="874713"/>
            <a:ext cx="2406650" cy="641350"/>
          </a:xfrm>
          <a:prstGeom prst="rect">
            <a:avLst/>
          </a:prstGeom>
          <a:noFill/>
          <a:ln w="9525">
            <a:noFill/>
            <a:miter lim="800000"/>
            <a:headEnd/>
            <a:tailEnd/>
          </a:ln>
          <a:effectLst/>
        </p:spPr>
        <p:txBody>
          <a:bodyPr wrap="none">
            <a:spAutoFit/>
          </a:bodyPr>
          <a:lstStyle/>
          <a:p>
            <a:pPr algn="r"/>
            <a:r>
              <a:rPr lang="en-US" sz="1800">
                <a:latin typeface="Arial" pitchFamily="34" charset="0"/>
              </a:rPr>
              <a:t>a secondary staircase</a:t>
            </a:r>
          </a:p>
          <a:p>
            <a:pPr algn="r"/>
            <a:r>
              <a:rPr lang="en-US" sz="1800">
                <a:latin typeface="Arial" pitchFamily="34" charset="0"/>
              </a:rPr>
              <a:t>built in Mittani times</a:t>
            </a:r>
          </a:p>
        </p:txBody>
      </p:sp>
      <p:sp>
        <p:nvSpPr>
          <p:cNvPr id="499743" name="Text Box 31"/>
          <p:cNvSpPr txBox="1">
            <a:spLocks noChangeArrowheads="1"/>
          </p:cNvSpPr>
          <p:nvPr/>
        </p:nvSpPr>
        <p:spPr bwMode="auto">
          <a:xfrm rot="16200000">
            <a:off x="7960518" y="3393282"/>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7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97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97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97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97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97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97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97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97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97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97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97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97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97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9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7" grpId="0" animBg="1"/>
      <p:bldP spid="499718" grpId="0" animBg="1"/>
      <p:bldP spid="499719" grpId="0" animBg="1"/>
      <p:bldP spid="499720" grpId="0" animBg="1"/>
      <p:bldP spid="499721" grpId="0" animBg="1"/>
      <p:bldP spid="499722" grpId="0" animBg="1"/>
      <p:bldP spid="499723" grpId="0" animBg="1"/>
      <p:bldP spid="499724" grpId="0" animBg="1"/>
      <p:bldP spid="499725" grpId="0" animBg="1"/>
      <p:bldP spid="499727" grpId="0" animBg="1"/>
      <p:bldP spid="499728" grpId="0" animBg="1"/>
      <p:bldP spid="499730" grpId="0" animBg="1"/>
      <p:bldP spid="499738" grpId="0" animBg="1"/>
      <p:bldP spid="499739" grpId="0" animBg="1"/>
      <p:bldP spid="4997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descr="VDS915 0722 dM 001"/>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680963" name="Text Box 3"/>
          <p:cNvSpPr txBox="1">
            <a:spLocks noChangeArrowheads="1"/>
          </p:cNvSpPr>
          <p:nvPr/>
        </p:nvSpPr>
        <p:spPr bwMode="auto">
          <a:xfrm>
            <a:off x="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4" name="Picture 2" descr="VDS915 0722 dM 002"/>
          <p:cNvPicPr>
            <a:picLocks noChangeAspect="1" noChangeArrowheads="1"/>
          </p:cNvPicPr>
          <p:nvPr/>
        </p:nvPicPr>
        <p:blipFill>
          <a:blip r:embed="rId2" cstate="screen"/>
          <a:srcRect/>
          <a:stretch>
            <a:fillRect/>
          </a:stretch>
        </p:blipFill>
        <p:spPr bwMode="auto">
          <a:xfrm>
            <a:off x="0" y="0"/>
            <a:ext cx="9144000" cy="6859588"/>
          </a:xfrm>
          <a:prstGeom prst="rect">
            <a:avLst/>
          </a:prstGeom>
          <a:noFill/>
        </p:spPr>
      </p:pic>
      <p:sp>
        <p:nvSpPr>
          <p:cNvPr id="684035" name="Text Box 3"/>
          <p:cNvSpPr txBox="1">
            <a:spLocks noChangeArrowheads="1"/>
          </p:cNvSpPr>
          <p:nvPr/>
        </p:nvSpPr>
        <p:spPr bwMode="auto">
          <a:xfrm>
            <a:off x="68580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010" name="Picture 2" descr="VDS915 0722 dM 003"/>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683011" name="Text Box 3"/>
          <p:cNvSpPr txBox="1">
            <a:spLocks noChangeArrowheads="1"/>
          </p:cNvSpPr>
          <p:nvPr/>
        </p:nvSpPr>
        <p:spPr bwMode="auto">
          <a:xfrm>
            <a:off x="7081838" y="0"/>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1600200" y="457200"/>
            <a:ext cx="3841750" cy="822325"/>
          </a:xfrm>
          <a:prstGeom prst="rect">
            <a:avLst/>
          </a:prstGeom>
          <a:noFill/>
          <a:ln w="9525">
            <a:noFill/>
            <a:miter lim="800000"/>
            <a:headEnd/>
            <a:tailEnd/>
          </a:ln>
          <a:effectLst/>
        </p:spPr>
        <p:txBody>
          <a:bodyPr wrap="none">
            <a:spAutoFit/>
          </a:bodyPr>
          <a:lstStyle/>
          <a:p>
            <a:r>
              <a:rPr lang="en-US" sz="2400">
                <a:latin typeface="Arial Black" pitchFamily="34" charset="0"/>
              </a:rPr>
              <a:t>J1</a:t>
            </a:r>
          </a:p>
          <a:p>
            <a:r>
              <a:rPr lang="en-US" sz="2400">
                <a:latin typeface="Arial Black" pitchFamily="34" charset="0"/>
              </a:rPr>
              <a:t>The fourth millennium</a:t>
            </a:r>
          </a:p>
        </p:txBody>
      </p:sp>
      <p:sp>
        <p:nvSpPr>
          <p:cNvPr id="686083" name="Rectangle 3"/>
          <p:cNvSpPr>
            <a:spLocks noChangeArrowheads="1"/>
          </p:cNvSpPr>
          <p:nvPr/>
        </p:nvSpPr>
        <p:spPr bwMode="auto">
          <a:xfrm>
            <a:off x="1600200" y="1600200"/>
            <a:ext cx="6096000" cy="5035550"/>
          </a:xfrm>
          <a:prstGeom prst="rect">
            <a:avLst/>
          </a:prstGeom>
          <a:noFill/>
          <a:ln w="9525">
            <a:noFill/>
            <a:miter lim="800000"/>
            <a:headEnd/>
            <a:tailEnd/>
          </a:ln>
          <a:effectLst/>
        </p:spPr>
        <p:txBody>
          <a:bodyPr>
            <a:spAutoFit/>
          </a:bodyPr>
          <a:lstStyle/>
          <a:p>
            <a:r>
              <a:rPr lang="en-US" sz="1800">
                <a:latin typeface="Arial" pitchFamily="34" charset="0"/>
              </a:rPr>
              <a:t>The stratigraphic situation in front of the revetment wall is most intriguing. The wall itself was built around 2500 B.C., and the escarpment that abuts it remained unencumbered by accumulations for over 1000 years.</a:t>
            </a:r>
          </a:p>
          <a:p>
            <a:endParaRPr lang="en-US" sz="1800">
              <a:latin typeface="Arial" pitchFamily="34" charset="0"/>
            </a:endParaRPr>
          </a:p>
          <a:p>
            <a:r>
              <a:rPr lang="en-US" sz="1800">
                <a:latin typeface="Arial" pitchFamily="34" charset="0"/>
              </a:rPr>
              <a:t>Around the middle of the Mittani period, accumulations began to accrue, and within the span of a century (the last of Urkesh existence) they grew to a height of some three meters, completely covering the revetment wall.</a:t>
            </a:r>
          </a:p>
          <a:p>
            <a:endParaRPr lang="en-US" sz="1800">
              <a:latin typeface="Arial" pitchFamily="34" charset="0"/>
            </a:endParaRPr>
          </a:p>
          <a:p>
            <a:r>
              <a:rPr lang="en-US" sz="1800">
                <a:latin typeface="Arial" pitchFamily="34" charset="0"/>
              </a:rPr>
              <a:t>In front of the wall, a small sounding has revealed a stone structure of the fourth millennium, which is presumably the antecedent of the revetment wall. This is very significant because it means that the Temple Terrace was most likely in existence in Late Chalcolithic times – thus bringing back by a millennium the evidence of Hurrian presence in Syria.</a:t>
            </a:r>
          </a:p>
          <a:p>
            <a:endParaRPr lang="en-US" sz="1800">
              <a:latin typeface="Arial" pitchFamily="34" charset="0"/>
            </a:endParaRPr>
          </a:p>
          <a:p>
            <a:endParaRPr lang="en-US" sz="180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2" name="Rectangle 4"/>
          <p:cNvSpPr>
            <a:spLocks noChangeArrowheads="1"/>
          </p:cNvSpPr>
          <p:nvPr/>
        </p:nvSpPr>
        <p:spPr bwMode="auto">
          <a:xfrm>
            <a:off x="838200" y="304800"/>
            <a:ext cx="4341813" cy="5859463"/>
          </a:xfrm>
          <a:prstGeom prst="rect">
            <a:avLst/>
          </a:prstGeom>
          <a:noFill/>
          <a:ln w="9525">
            <a:noFill/>
            <a:miter lim="800000"/>
            <a:headEnd/>
            <a:tailEnd/>
          </a:ln>
          <a:effectLst/>
        </p:spPr>
        <p:txBody>
          <a:bodyPr wrap="none">
            <a:spAutoFit/>
          </a:bodyPr>
          <a:lstStyle/>
          <a:p>
            <a:r>
              <a:rPr lang="en-US" sz="1800" b="1">
                <a:solidFill>
                  <a:schemeClr val="accent2"/>
                </a:solidFill>
              </a:rPr>
              <a:t>1   Background</a:t>
            </a:r>
          </a:p>
          <a:p>
            <a:endParaRPr lang="en-US" sz="1800" b="1">
              <a:solidFill>
                <a:schemeClr val="accent2"/>
              </a:solidFill>
            </a:endParaRPr>
          </a:p>
          <a:p>
            <a:r>
              <a:rPr lang="en-US" sz="1800" b="1">
                <a:solidFill>
                  <a:schemeClr val="accent2"/>
                </a:solidFill>
              </a:rPr>
              <a:t>2   Excavations in the Plaza (J5, J1, J6, J7)</a:t>
            </a:r>
          </a:p>
          <a:p>
            <a:r>
              <a:rPr lang="en-US" sz="1800" i="1">
                <a:solidFill>
                  <a:schemeClr val="accent2"/>
                </a:solidFill>
              </a:rPr>
              <a:t>     J5 The Mittani re-organization</a:t>
            </a:r>
          </a:p>
          <a:p>
            <a:r>
              <a:rPr lang="en-US" sz="1800" i="1">
                <a:solidFill>
                  <a:schemeClr val="accent2"/>
                </a:solidFill>
              </a:rPr>
              <a:t>     J1The fourth millennium</a:t>
            </a:r>
          </a:p>
          <a:p>
            <a:r>
              <a:rPr lang="en-US" sz="1800" i="1">
                <a:solidFill>
                  <a:schemeClr val="accent2"/>
                </a:solidFill>
              </a:rPr>
              <a:t>     J1 and J2 An architectural “logogram”?</a:t>
            </a:r>
          </a:p>
          <a:p>
            <a:r>
              <a:rPr lang="en-US" sz="1800" i="1">
                <a:solidFill>
                  <a:schemeClr val="accent2"/>
                </a:solidFill>
              </a:rPr>
              <a:t>     J6 The eastern frame of the staircase</a:t>
            </a:r>
            <a:r>
              <a:rPr lang="en-US" sz="1800"/>
              <a:t> </a:t>
            </a:r>
          </a:p>
          <a:p>
            <a:r>
              <a:rPr lang="en-US" sz="1800" i="1">
                <a:solidFill>
                  <a:schemeClr val="accent2"/>
                </a:solidFill>
              </a:rPr>
              <a:t>     J7 The eastern edge of the Plaza</a:t>
            </a:r>
          </a:p>
          <a:p>
            <a:endParaRPr lang="en-US" sz="1800" i="1">
              <a:solidFill>
                <a:schemeClr val="accent2"/>
              </a:solidFill>
            </a:endParaRPr>
          </a:p>
          <a:p>
            <a:r>
              <a:rPr lang="en-US" sz="1800" b="1">
                <a:solidFill>
                  <a:schemeClr val="accent2"/>
                </a:solidFill>
              </a:rPr>
              <a:t>3   The western service quarter (A20)</a:t>
            </a:r>
          </a:p>
          <a:p>
            <a:endParaRPr lang="en-US" sz="1800" b="1">
              <a:solidFill>
                <a:schemeClr val="accent2"/>
              </a:solidFill>
            </a:endParaRPr>
          </a:p>
          <a:p>
            <a:r>
              <a:rPr lang="en-US" sz="1800" b="1">
                <a:solidFill>
                  <a:schemeClr val="accent2"/>
                </a:solidFill>
              </a:rPr>
              <a:t>4   The Objects</a:t>
            </a:r>
          </a:p>
          <a:p>
            <a:endParaRPr lang="en-US" sz="1800" b="1">
              <a:solidFill>
                <a:schemeClr val="accent2"/>
              </a:solidFill>
            </a:endParaRPr>
          </a:p>
          <a:p>
            <a:r>
              <a:rPr lang="en-US" sz="1800" b="1">
                <a:solidFill>
                  <a:schemeClr val="accent2"/>
                </a:solidFill>
              </a:rPr>
              <a:t>5   Site presentation</a:t>
            </a:r>
          </a:p>
          <a:p>
            <a:r>
              <a:rPr lang="en-US" sz="1800" i="1">
                <a:solidFill>
                  <a:schemeClr val="accent2"/>
                </a:solidFill>
              </a:rPr>
              <a:t>     The itinerary as a narrative</a:t>
            </a:r>
          </a:p>
          <a:p>
            <a:r>
              <a:rPr lang="en-US" sz="1800" i="1">
                <a:solidFill>
                  <a:schemeClr val="accent2"/>
                </a:solidFill>
              </a:rPr>
              <a:t>     The “footnotes”</a:t>
            </a:r>
          </a:p>
          <a:p>
            <a:r>
              <a:rPr lang="en-US" sz="1800" i="1">
                <a:solidFill>
                  <a:schemeClr val="accent2"/>
                </a:solidFill>
              </a:rPr>
              <a:t>     The synthetic panels</a:t>
            </a:r>
          </a:p>
          <a:p>
            <a:r>
              <a:rPr lang="en-US" sz="1800" i="1">
                <a:solidFill>
                  <a:schemeClr val="accent2"/>
                </a:solidFill>
              </a:rPr>
              <a:t>     The eco-archaeological Park</a:t>
            </a:r>
          </a:p>
          <a:p>
            <a:r>
              <a:rPr lang="en-US" sz="1800" i="1">
                <a:solidFill>
                  <a:schemeClr val="accent2"/>
                </a:solidFill>
              </a:rPr>
              <a:t>     The visitors</a:t>
            </a:r>
          </a:p>
          <a:p>
            <a:endParaRPr lang="en-US" sz="1800" i="1">
              <a:solidFill>
                <a:schemeClr val="accent2"/>
              </a:solidFill>
            </a:endParaRPr>
          </a:p>
          <a:p>
            <a:r>
              <a:rPr lang="en-US" sz="1800" b="1">
                <a:solidFill>
                  <a:schemeClr val="accent2"/>
                </a:solidFill>
              </a:rPr>
              <a:t>6   The visit by the First Lady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descr="1st escarpment"/>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687107" name="Text Box 3"/>
          <p:cNvSpPr txBox="1">
            <a:spLocks noChangeArrowheads="1"/>
          </p:cNvSpPr>
          <p:nvPr/>
        </p:nvSpPr>
        <p:spPr bwMode="auto">
          <a:xfrm>
            <a:off x="5775325" y="4456113"/>
            <a:ext cx="1200150" cy="366712"/>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2500 B.C.</a:t>
            </a:r>
          </a:p>
        </p:txBody>
      </p:sp>
      <p:sp>
        <p:nvSpPr>
          <p:cNvPr id="687108" name="Text Box 4"/>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0" name="Picture 2" descr="2nd escarpment"/>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688131" name="Text Box 3"/>
          <p:cNvSpPr txBox="1">
            <a:spLocks noChangeArrowheads="1"/>
          </p:cNvSpPr>
          <p:nvPr/>
        </p:nvSpPr>
        <p:spPr bwMode="auto">
          <a:xfrm>
            <a:off x="5775325" y="4456113"/>
            <a:ext cx="1200150" cy="366712"/>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2500 B.C.</a:t>
            </a:r>
          </a:p>
        </p:txBody>
      </p:sp>
      <p:sp>
        <p:nvSpPr>
          <p:cNvPr id="688132" name="Text Box 4"/>
          <p:cNvSpPr txBox="1">
            <a:spLocks noChangeArrowheads="1"/>
          </p:cNvSpPr>
          <p:nvPr/>
        </p:nvSpPr>
        <p:spPr bwMode="auto">
          <a:xfrm>
            <a:off x="5486400" y="2590800"/>
            <a:ext cx="12001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2400 B.C.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4" name="Picture 2" descr="VDS908 0736 dM 027"/>
          <p:cNvPicPr>
            <a:picLocks noChangeAspect="1" noChangeArrowheads="1"/>
          </p:cNvPicPr>
          <p:nvPr/>
        </p:nvPicPr>
        <p:blipFill>
          <a:blip r:embed="rId2" cstate="screen"/>
          <a:srcRect/>
          <a:stretch>
            <a:fillRect/>
          </a:stretch>
        </p:blipFill>
        <p:spPr bwMode="auto">
          <a:xfrm>
            <a:off x="0" y="0"/>
            <a:ext cx="9144000" cy="6859588"/>
          </a:xfrm>
          <a:prstGeom prst="rect">
            <a:avLst/>
          </a:prstGeom>
          <a:noFill/>
        </p:spPr>
      </p:pic>
      <p:sp>
        <p:nvSpPr>
          <p:cNvPr id="689155" name="Text Box 3"/>
          <p:cNvSpPr txBox="1">
            <a:spLocks noChangeArrowheads="1"/>
          </p:cNvSpPr>
          <p:nvPr/>
        </p:nvSpPr>
        <p:spPr bwMode="auto">
          <a:xfrm>
            <a:off x="533400" y="5257800"/>
            <a:ext cx="1949450" cy="641350"/>
          </a:xfrm>
          <a:prstGeom prst="rect">
            <a:avLst/>
          </a:prstGeom>
          <a:solidFill>
            <a:schemeClr val="bg1"/>
          </a:solidFill>
          <a:ln w="9525">
            <a:noFill/>
            <a:miter lim="800000"/>
            <a:headEnd/>
            <a:tailEnd/>
          </a:ln>
          <a:effectLst/>
        </p:spPr>
        <p:txBody>
          <a:bodyPr wrap="none">
            <a:spAutoFit/>
          </a:bodyPr>
          <a:lstStyle/>
          <a:p>
            <a:pPr algn="ctr"/>
            <a:r>
              <a:rPr lang="en-US" sz="1800">
                <a:latin typeface="Arial" pitchFamily="34" charset="0"/>
              </a:rPr>
              <a:t>First escarpment </a:t>
            </a:r>
          </a:p>
          <a:p>
            <a:pPr algn="ctr"/>
            <a:r>
              <a:rPr lang="en-US" sz="1800">
                <a:latin typeface="Arial" pitchFamily="34" charset="0"/>
              </a:rPr>
              <a:t>2500 B.C.</a:t>
            </a:r>
          </a:p>
        </p:txBody>
      </p:sp>
      <p:sp>
        <p:nvSpPr>
          <p:cNvPr id="689157" name="Freeform 5"/>
          <p:cNvSpPr>
            <a:spLocks/>
          </p:cNvSpPr>
          <p:nvPr/>
        </p:nvSpPr>
        <p:spPr bwMode="auto">
          <a:xfrm>
            <a:off x="685800" y="4470400"/>
            <a:ext cx="2667000" cy="571500"/>
          </a:xfrm>
          <a:custGeom>
            <a:avLst/>
            <a:gdLst/>
            <a:ahLst/>
            <a:cxnLst>
              <a:cxn ang="0">
                <a:pos x="0" y="16"/>
              </a:cxn>
              <a:cxn ang="0">
                <a:pos x="192" y="16"/>
              </a:cxn>
              <a:cxn ang="0">
                <a:pos x="576" y="16"/>
              </a:cxn>
              <a:cxn ang="0">
                <a:pos x="816" y="112"/>
              </a:cxn>
              <a:cxn ang="0">
                <a:pos x="1152" y="112"/>
              </a:cxn>
              <a:cxn ang="0">
                <a:pos x="1392" y="112"/>
              </a:cxn>
              <a:cxn ang="0">
                <a:pos x="1488" y="160"/>
              </a:cxn>
              <a:cxn ang="0">
                <a:pos x="1584" y="304"/>
              </a:cxn>
              <a:cxn ang="0">
                <a:pos x="1632" y="352"/>
              </a:cxn>
              <a:cxn ang="0">
                <a:pos x="1680" y="352"/>
              </a:cxn>
            </a:cxnLst>
            <a:rect l="0" t="0" r="r" b="b"/>
            <a:pathLst>
              <a:path w="1680" h="360">
                <a:moveTo>
                  <a:pt x="0" y="16"/>
                </a:moveTo>
                <a:cubicBezTo>
                  <a:pt x="48" y="16"/>
                  <a:pt x="96" y="16"/>
                  <a:pt x="192" y="16"/>
                </a:cubicBezTo>
                <a:cubicBezTo>
                  <a:pt x="288" y="16"/>
                  <a:pt x="472" y="0"/>
                  <a:pt x="576" y="16"/>
                </a:cubicBezTo>
                <a:cubicBezTo>
                  <a:pt x="680" y="32"/>
                  <a:pt x="720" y="96"/>
                  <a:pt x="816" y="112"/>
                </a:cubicBezTo>
                <a:cubicBezTo>
                  <a:pt x="912" y="128"/>
                  <a:pt x="1056" y="112"/>
                  <a:pt x="1152" y="112"/>
                </a:cubicBezTo>
                <a:cubicBezTo>
                  <a:pt x="1248" y="112"/>
                  <a:pt x="1336" y="104"/>
                  <a:pt x="1392" y="112"/>
                </a:cubicBezTo>
                <a:cubicBezTo>
                  <a:pt x="1448" y="120"/>
                  <a:pt x="1456" y="128"/>
                  <a:pt x="1488" y="160"/>
                </a:cubicBezTo>
                <a:cubicBezTo>
                  <a:pt x="1520" y="192"/>
                  <a:pt x="1560" y="272"/>
                  <a:pt x="1584" y="304"/>
                </a:cubicBezTo>
                <a:cubicBezTo>
                  <a:pt x="1608" y="336"/>
                  <a:pt x="1616" y="344"/>
                  <a:pt x="1632" y="352"/>
                </a:cubicBezTo>
                <a:cubicBezTo>
                  <a:pt x="1648" y="360"/>
                  <a:pt x="1664" y="356"/>
                  <a:pt x="1680" y="352"/>
                </a:cubicBezTo>
              </a:path>
            </a:pathLst>
          </a:custGeom>
          <a:noFill/>
          <a:ln w="38100" cmpd="sng">
            <a:solidFill>
              <a:schemeClr val="tx1"/>
            </a:solidFill>
            <a:round/>
            <a:headEnd/>
            <a:tailEnd/>
          </a:ln>
          <a:effectLst/>
        </p:spPr>
        <p:txBody>
          <a:bodyPr/>
          <a:lstStyle/>
          <a:p>
            <a:endParaRPr lang="en-US"/>
          </a:p>
        </p:txBody>
      </p:sp>
      <p:sp>
        <p:nvSpPr>
          <p:cNvPr id="689158" name="Freeform 6"/>
          <p:cNvSpPr>
            <a:spLocks/>
          </p:cNvSpPr>
          <p:nvPr/>
        </p:nvSpPr>
        <p:spPr bwMode="auto">
          <a:xfrm>
            <a:off x="635000" y="3619500"/>
            <a:ext cx="5613400" cy="1257300"/>
          </a:xfrm>
          <a:custGeom>
            <a:avLst/>
            <a:gdLst/>
            <a:ahLst/>
            <a:cxnLst>
              <a:cxn ang="0">
                <a:pos x="32" y="24"/>
              </a:cxn>
              <a:cxn ang="0">
                <a:pos x="80" y="24"/>
              </a:cxn>
              <a:cxn ang="0">
                <a:pos x="512" y="168"/>
              </a:cxn>
              <a:cxn ang="0">
                <a:pos x="752" y="264"/>
              </a:cxn>
              <a:cxn ang="0">
                <a:pos x="992" y="312"/>
              </a:cxn>
              <a:cxn ang="0">
                <a:pos x="1232" y="360"/>
              </a:cxn>
              <a:cxn ang="0">
                <a:pos x="1520" y="408"/>
              </a:cxn>
              <a:cxn ang="0">
                <a:pos x="1808" y="504"/>
              </a:cxn>
              <a:cxn ang="0">
                <a:pos x="2288" y="600"/>
              </a:cxn>
              <a:cxn ang="0">
                <a:pos x="2768" y="600"/>
              </a:cxn>
              <a:cxn ang="0">
                <a:pos x="3200" y="552"/>
              </a:cxn>
              <a:cxn ang="0">
                <a:pos x="3536" y="792"/>
              </a:cxn>
            </a:cxnLst>
            <a:rect l="0" t="0" r="r" b="b"/>
            <a:pathLst>
              <a:path w="3536" h="792">
                <a:moveTo>
                  <a:pt x="32" y="24"/>
                </a:moveTo>
                <a:cubicBezTo>
                  <a:pt x="16" y="12"/>
                  <a:pt x="0" y="0"/>
                  <a:pt x="80" y="24"/>
                </a:cubicBezTo>
                <a:cubicBezTo>
                  <a:pt x="160" y="48"/>
                  <a:pt x="400" y="128"/>
                  <a:pt x="512" y="168"/>
                </a:cubicBezTo>
                <a:cubicBezTo>
                  <a:pt x="624" y="208"/>
                  <a:pt x="672" y="240"/>
                  <a:pt x="752" y="264"/>
                </a:cubicBezTo>
                <a:cubicBezTo>
                  <a:pt x="832" y="288"/>
                  <a:pt x="912" y="296"/>
                  <a:pt x="992" y="312"/>
                </a:cubicBezTo>
                <a:cubicBezTo>
                  <a:pt x="1072" y="328"/>
                  <a:pt x="1144" y="344"/>
                  <a:pt x="1232" y="360"/>
                </a:cubicBezTo>
                <a:cubicBezTo>
                  <a:pt x="1320" y="376"/>
                  <a:pt x="1424" y="384"/>
                  <a:pt x="1520" y="408"/>
                </a:cubicBezTo>
                <a:cubicBezTo>
                  <a:pt x="1616" y="432"/>
                  <a:pt x="1680" y="472"/>
                  <a:pt x="1808" y="504"/>
                </a:cubicBezTo>
                <a:cubicBezTo>
                  <a:pt x="1936" y="536"/>
                  <a:pt x="2128" y="584"/>
                  <a:pt x="2288" y="600"/>
                </a:cubicBezTo>
                <a:cubicBezTo>
                  <a:pt x="2448" y="616"/>
                  <a:pt x="2616" y="608"/>
                  <a:pt x="2768" y="600"/>
                </a:cubicBezTo>
                <a:cubicBezTo>
                  <a:pt x="2920" y="592"/>
                  <a:pt x="3072" y="520"/>
                  <a:pt x="3200" y="552"/>
                </a:cubicBezTo>
                <a:cubicBezTo>
                  <a:pt x="3328" y="584"/>
                  <a:pt x="3480" y="752"/>
                  <a:pt x="3536" y="792"/>
                </a:cubicBezTo>
              </a:path>
            </a:pathLst>
          </a:custGeom>
          <a:noFill/>
          <a:ln w="38100" cmpd="sng">
            <a:solidFill>
              <a:schemeClr val="tx1"/>
            </a:solidFill>
            <a:round/>
            <a:headEnd/>
            <a:tailEnd/>
          </a:ln>
          <a:effectLst/>
        </p:spPr>
        <p:txBody>
          <a:bodyPr/>
          <a:lstStyle/>
          <a:p>
            <a:endParaRPr lang="en-US"/>
          </a:p>
        </p:txBody>
      </p:sp>
      <p:sp>
        <p:nvSpPr>
          <p:cNvPr id="689159" name="Text Box 7"/>
          <p:cNvSpPr txBox="1">
            <a:spLocks noChangeArrowheads="1"/>
          </p:cNvSpPr>
          <p:nvPr/>
        </p:nvSpPr>
        <p:spPr bwMode="auto">
          <a:xfrm>
            <a:off x="3492500" y="4724400"/>
            <a:ext cx="2279650" cy="641350"/>
          </a:xfrm>
          <a:prstGeom prst="rect">
            <a:avLst/>
          </a:prstGeom>
          <a:solidFill>
            <a:schemeClr val="bg1"/>
          </a:solidFill>
          <a:ln w="9525">
            <a:noFill/>
            <a:miter lim="800000"/>
            <a:headEnd/>
            <a:tailEnd/>
          </a:ln>
          <a:effectLst/>
        </p:spPr>
        <p:txBody>
          <a:bodyPr wrap="none">
            <a:spAutoFit/>
          </a:bodyPr>
          <a:lstStyle/>
          <a:p>
            <a:pPr algn="ctr"/>
            <a:r>
              <a:rPr lang="en-US" sz="1800">
                <a:latin typeface="Arial" pitchFamily="34" charset="0"/>
              </a:rPr>
              <a:t>Second escarpment </a:t>
            </a:r>
          </a:p>
          <a:p>
            <a:pPr algn="ctr"/>
            <a:r>
              <a:rPr lang="en-US" sz="1800">
                <a:latin typeface="Arial" pitchFamily="34" charset="0"/>
              </a:rPr>
              <a:t>2400 B.C.</a:t>
            </a:r>
          </a:p>
        </p:txBody>
      </p:sp>
      <p:sp>
        <p:nvSpPr>
          <p:cNvPr id="689160" name="Text Box 8"/>
          <p:cNvSpPr txBox="1">
            <a:spLocks noChangeArrowheads="1"/>
          </p:cNvSpPr>
          <p:nvPr/>
        </p:nvSpPr>
        <p:spPr bwMode="auto">
          <a:xfrm>
            <a:off x="4324350" y="3200400"/>
            <a:ext cx="2444750" cy="641350"/>
          </a:xfrm>
          <a:prstGeom prst="rect">
            <a:avLst/>
          </a:prstGeom>
          <a:solidFill>
            <a:schemeClr val="bg1"/>
          </a:solidFill>
          <a:ln w="9525">
            <a:noFill/>
            <a:miter lim="800000"/>
            <a:headEnd/>
            <a:tailEnd/>
          </a:ln>
          <a:effectLst/>
        </p:spPr>
        <p:txBody>
          <a:bodyPr wrap="none">
            <a:spAutoFit/>
          </a:bodyPr>
          <a:lstStyle/>
          <a:p>
            <a:pPr algn="ctr"/>
            <a:r>
              <a:rPr lang="en-US" sz="1800">
                <a:latin typeface="Arial" pitchFamily="34" charset="0"/>
              </a:rPr>
              <a:t>Mittani accumulations </a:t>
            </a:r>
          </a:p>
          <a:p>
            <a:pPr algn="ctr"/>
            <a:r>
              <a:rPr lang="en-US" sz="1800">
                <a:latin typeface="Arial" pitchFamily="34" charset="0"/>
              </a:rPr>
              <a:t>1400-1300 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91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9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91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9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5" grpId="0" animBg="1"/>
      <p:bldP spid="689157" grpId="0" animBg="1"/>
      <p:bldP spid="689158" grpId="0" animBg="1"/>
      <p:bldP spid="689159" grpId="0" animBg="1"/>
      <p:bldP spid="6891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2" descr="VDS909 1801 P1070594"/>
          <p:cNvPicPr>
            <a:picLocks noChangeAspect="1" noChangeArrowheads="1"/>
          </p:cNvPicPr>
          <p:nvPr/>
        </p:nvPicPr>
        <p:blipFill>
          <a:blip r:embed="rId2" cstate="screen"/>
          <a:srcRect/>
          <a:stretch>
            <a:fillRect/>
          </a:stretch>
        </p:blipFill>
        <p:spPr bwMode="auto">
          <a:xfrm>
            <a:off x="0" y="-76200"/>
            <a:ext cx="5199063" cy="6934200"/>
          </a:xfrm>
          <a:prstGeom prst="rect">
            <a:avLst/>
          </a:prstGeom>
          <a:noFill/>
        </p:spPr>
      </p:pic>
      <p:sp>
        <p:nvSpPr>
          <p:cNvPr id="690180" name="Line 4"/>
          <p:cNvSpPr>
            <a:spLocks noChangeShapeType="1"/>
          </p:cNvSpPr>
          <p:nvPr/>
        </p:nvSpPr>
        <p:spPr bwMode="auto">
          <a:xfrm flipH="1">
            <a:off x="2514600" y="2057400"/>
            <a:ext cx="3733800" cy="1219200"/>
          </a:xfrm>
          <a:prstGeom prst="line">
            <a:avLst/>
          </a:prstGeom>
          <a:noFill/>
          <a:ln w="9525">
            <a:solidFill>
              <a:schemeClr val="tx1"/>
            </a:solidFill>
            <a:round/>
            <a:headEnd/>
            <a:tailEnd type="triangle" w="med" len="med"/>
          </a:ln>
          <a:effectLst/>
        </p:spPr>
        <p:txBody>
          <a:bodyPr/>
          <a:lstStyle/>
          <a:p>
            <a:endParaRPr lang="en-US"/>
          </a:p>
        </p:txBody>
      </p:sp>
      <p:sp>
        <p:nvSpPr>
          <p:cNvPr id="690181" name="Text Box 5"/>
          <p:cNvSpPr txBox="1">
            <a:spLocks noChangeArrowheads="1"/>
          </p:cNvSpPr>
          <p:nvPr/>
        </p:nvSpPr>
        <p:spPr bwMode="auto">
          <a:xfrm>
            <a:off x="6384925" y="1789113"/>
            <a:ext cx="2165350" cy="1190625"/>
          </a:xfrm>
          <a:prstGeom prst="rect">
            <a:avLst/>
          </a:prstGeom>
          <a:noFill/>
          <a:ln w="9525">
            <a:noFill/>
            <a:miter lim="800000"/>
            <a:headEnd/>
            <a:tailEnd/>
          </a:ln>
          <a:effectLst/>
        </p:spPr>
        <p:txBody>
          <a:bodyPr wrap="none">
            <a:spAutoFit/>
          </a:bodyPr>
          <a:lstStyle/>
          <a:p>
            <a:r>
              <a:rPr lang="en-US" sz="1800">
                <a:latin typeface="Arial" pitchFamily="34" charset="0"/>
              </a:rPr>
              <a:t>Sounding</a:t>
            </a:r>
          </a:p>
          <a:p>
            <a:r>
              <a:rPr lang="en-US" sz="1800">
                <a:latin typeface="Arial" pitchFamily="34" charset="0"/>
              </a:rPr>
              <a:t>with stone structure</a:t>
            </a:r>
          </a:p>
          <a:p>
            <a:r>
              <a:rPr lang="en-US" sz="1800">
                <a:latin typeface="Arial" pitchFamily="34" charset="0"/>
              </a:rPr>
              <a:t>of the</a:t>
            </a:r>
          </a:p>
          <a:p>
            <a:r>
              <a:rPr lang="en-US" sz="1800">
                <a:latin typeface="Arial" pitchFamily="34" charset="0"/>
              </a:rPr>
              <a:t>fourth millennium</a:t>
            </a:r>
          </a:p>
        </p:txBody>
      </p:sp>
      <p:sp>
        <p:nvSpPr>
          <p:cNvPr id="690182" name="Text Box 6"/>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2" name="Picture 2" descr="Copy of VDS906 0813 dM 015"/>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691203" name="Text Box 3"/>
          <p:cNvSpPr txBox="1">
            <a:spLocks noChangeArrowheads="1"/>
          </p:cNvSpPr>
          <p:nvPr/>
        </p:nvSpPr>
        <p:spPr bwMode="auto">
          <a:xfrm>
            <a:off x="2819400" y="152400"/>
            <a:ext cx="18986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Wall – 2600 B.C.</a:t>
            </a:r>
          </a:p>
        </p:txBody>
      </p:sp>
      <p:sp>
        <p:nvSpPr>
          <p:cNvPr id="691204" name="Text Box 4"/>
          <p:cNvSpPr txBox="1">
            <a:spLocks noChangeArrowheads="1"/>
          </p:cNvSpPr>
          <p:nvPr/>
        </p:nvSpPr>
        <p:spPr bwMode="auto">
          <a:xfrm>
            <a:off x="3352800" y="2438400"/>
            <a:ext cx="1847850" cy="366713"/>
          </a:xfrm>
          <a:prstGeom prst="rect">
            <a:avLst/>
          </a:prstGeom>
          <a:solidFill>
            <a:schemeClr val="bg1"/>
          </a:solidFill>
          <a:ln w="9525">
            <a:noFill/>
            <a:miter lim="800000"/>
            <a:headEnd/>
            <a:tailEnd/>
          </a:ln>
          <a:effectLst/>
        </p:spPr>
        <p:txBody>
          <a:bodyPr wrap="none">
            <a:spAutoFit/>
          </a:bodyPr>
          <a:lstStyle/>
          <a:p>
            <a:r>
              <a:rPr lang="en-US" sz="1800">
                <a:latin typeface="Arial" pitchFamily="34" charset="0"/>
              </a:rPr>
              <a:t>Wall - 3500 B.C.</a:t>
            </a:r>
          </a:p>
        </p:txBody>
      </p:sp>
      <p:sp>
        <p:nvSpPr>
          <p:cNvPr id="691205"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1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3" grpId="0" animBg="1"/>
      <p:bldP spid="69120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p:cNvSpPr txBox="1">
            <a:spLocks noChangeArrowheads="1"/>
          </p:cNvSpPr>
          <p:nvPr/>
        </p:nvSpPr>
        <p:spPr bwMode="auto">
          <a:xfrm>
            <a:off x="1600200" y="457200"/>
            <a:ext cx="5040313" cy="822325"/>
          </a:xfrm>
          <a:prstGeom prst="rect">
            <a:avLst/>
          </a:prstGeom>
          <a:noFill/>
          <a:ln w="9525">
            <a:noFill/>
            <a:miter lim="800000"/>
            <a:headEnd/>
            <a:tailEnd/>
          </a:ln>
          <a:effectLst/>
        </p:spPr>
        <p:txBody>
          <a:bodyPr wrap="none">
            <a:spAutoFit/>
          </a:bodyPr>
          <a:lstStyle/>
          <a:p>
            <a:r>
              <a:rPr lang="en-US" sz="2400">
                <a:latin typeface="Arial Black" pitchFamily="34" charset="0"/>
              </a:rPr>
              <a:t>J1 and J2</a:t>
            </a:r>
          </a:p>
          <a:p>
            <a:r>
              <a:rPr lang="en-US" sz="2400">
                <a:latin typeface="Arial Black" pitchFamily="34" charset="0"/>
              </a:rPr>
              <a:t>An architectural “logogram”?</a:t>
            </a:r>
          </a:p>
        </p:txBody>
      </p:sp>
      <p:sp>
        <p:nvSpPr>
          <p:cNvPr id="696323" name="Rectangle 3"/>
          <p:cNvSpPr>
            <a:spLocks noChangeArrowheads="1"/>
          </p:cNvSpPr>
          <p:nvPr/>
        </p:nvSpPr>
        <p:spPr bwMode="auto">
          <a:xfrm>
            <a:off x="1600200" y="1600200"/>
            <a:ext cx="6096000" cy="2563813"/>
          </a:xfrm>
          <a:prstGeom prst="rect">
            <a:avLst/>
          </a:prstGeom>
          <a:noFill/>
          <a:ln w="9525">
            <a:noFill/>
            <a:miter lim="800000"/>
            <a:headEnd/>
            <a:tailEnd/>
          </a:ln>
          <a:effectLst/>
        </p:spPr>
        <p:txBody>
          <a:bodyPr>
            <a:spAutoFit/>
          </a:bodyPr>
          <a:lstStyle/>
          <a:p>
            <a:r>
              <a:rPr lang="en-US" sz="1800">
                <a:latin typeface="Arial" pitchFamily="34" charset="0"/>
              </a:rPr>
              <a:t>The revetment wall of the third millennium exhibits an interesting triangular pattern.</a:t>
            </a:r>
          </a:p>
          <a:p>
            <a:endParaRPr lang="en-US" sz="1800">
              <a:latin typeface="Arial" pitchFamily="34" charset="0"/>
            </a:endParaRPr>
          </a:p>
          <a:p>
            <a:r>
              <a:rPr lang="en-US" sz="1800">
                <a:latin typeface="Arial" pitchFamily="34" charset="0"/>
              </a:rPr>
              <a:t>We interpret it as an architectural “logogram” in the sense that it suggests a reference to the mountains always visible on the Urkesh horizon.</a:t>
            </a:r>
          </a:p>
          <a:p>
            <a:endParaRPr lang="en-US" sz="1800">
              <a:latin typeface="Arial" pitchFamily="34" charset="0"/>
            </a:endParaRPr>
          </a:p>
          <a:p>
            <a:r>
              <a:rPr lang="en-US" sz="1800">
                <a:latin typeface="Arial" pitchFamily="34" charset="0"/>
              </a:rPr>
              <a:t>It is the kind of iconographic motif that occurs regularly on contemporary seals.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5994" name="Group 10"/>
          <p:cNvGrpSpPr>
            <a:grpSpLocks/>
          </p:cNvGrpSpPr>
          <p:nvPr/>
        </p:nvGrpSpPr>
        <p:grpSpPr bwMode="auto">
          <a:xfrm>
            <a:off x="0" y="0"/>
            <a:ext cx="8382000" cy="6248400"/>
            <a:chOff x="0" y="0"/>
            <a:chExt cx="5760" cy="4320"/>
          </a:xfrm>
        </p:grpSpPr>
        <p:pic>
          <p:nvPicPr>
            <p:cNvPr id="425986" name="Picture 2" descr="DSCN8980"/>
            <p:cNvPicPr>
              <a:picLocks noChangeAspect="1" noChangeArrowheads="1"/>
            </p:cNvPicPr>
            <p:nvPr/>
          </p:nvPicPr>
          <p:blipFill>
            <a:blip r:embed="rId3" cstate="screen"/>
            <a:srcRect/>
            <a:stretch>
              <a:fillRect/>
            </a:stretch>
          </p:blipFill>
          <p:spPr bwMode="auto">
            <a:xfrm>
              <a:off x="0" y="0"/>
              <a:ext cx="5760" cy="4320"/>
            </a:xfrm>
            <a:prstGeom prst="rect">
              <a:avLst/>
            </a:prstGeom>
            <a:noFill/>
          </p:spPr>
        </p:pic>
        <p:grpSp>
          <p:nvGrpSpPr>
            <p:cNvPr id="425987" name="Group 3"/>
            <p:cNvGrpSpPr>
              <a:grpSpLocks/>
            </p:cNvGrpSpPr>
            <p:nvPr/>
          </p:nvGrpSpPr>
          <p:grpSpPr bwMode="auto">
            <a:xfrm>
              <a:off x="1680" y="1440"/>
              <a:ext cx="1488" cy="1344"/>
              <a:chOff x="672" y="1008"/>
              <a:chExt cx="2304" cy="1296"/>
            </a:xfrm>
          </p:grpSpPr>
          <p:sp>
            <p:nvSpPr>
              <p:cNvPr id="425988" name="Line 4"/>
              <p:cNvSpPr>
                <a:spLocks noChangeShapeType="1"/>
              </p:cNvSpPr>
              <p:nvPr/>
            </p:nvSpPr>
            <p:spPr bwMode="auto">
              <a:xfrm flipV="1">
                <a:off x="672" y="1008"/>
                <a:ext cx="1008" cy="1248"/>
              </a:xfrm>
              <a:prstGeom prst="line">
                <a:avLst/>
              </a:prstGeom>
              <a:noFill/>
              <a:ln w="57150">
                <a:solidFill>
                  <a:srgbClr val="FF3300"/>
                </a:solidFill>
                <a:round/>
                <a:headEnd/>
                <a:tailEnd/>
              </a:ln>
              <a:effectLst/>
            </p:spPr>
            <p:txBody>
              <a:bodyPr/>
              <a:lstStyle/>
              <a:p>
                <a:endParaRPr lang="en-US"/>
              </a:p>
            </p:txBody>
          </p:sp>
          <p:sp>
            <p:nvSpPr>
              <p:cNvPr id="425989" name="Line 5"/>
              <p:cNvSpPr>
                <a:spLocks noChangeShapeType="1"/>
              </p:cNvSpPr>
              <p:nvPr/>
            </p:nvSpPr>
            <p:spPr bwMode="auto">
              <a:xfrm flipH="1" flipV="1">
                <a:off x="1824" y="1008"/>
                <a:ext cx="1152" cy="1296"/>
              </a:xfrm>
              <a:prstGeom prst="line">
                <a:avLst/>
              </a:prstGeom>
              <a:noFill/>
              <a:ln w="57150">
                <a:solidFill>
                  <a:srgbClr val="FF3300"/>
                </a:solidFill>
                <a:round/>
                <a:headEnd/>
                <a:tailEnd/>
              </a:ln>
              <a:effectLst/>
            </p:spPr>
            <p:txBody>
              <a:bodyPr/>
              <a:lstStyle/>
              <a:p>
                <a:endParaRPr lang="en-US"/>
              </a:p>
            </p:txBody>
          </p:sp>
          <p:sp>
            <p:nvSpPr>
              <p:cNvPr id="425990" name="Line 6"/>
              <p:cNvSpPr>
                <a:spLocks noChangeShapeType="1"/>
              </p:cNvSpPr>
              <p:nvPr/>
            </p:nvSpPr>
            <p:spPr bwMode="auto">
              <a:xfrm>
                <a:off x="1680" y="1008"/>
                <a:ext cx="144" cy="0"/>
              </a:xfrm>
              <a:prstGeom prst="line">
                <a:avLst/>
              </a:prstGeom>
              <a:noFill/>
              <a:ln w="57150">
                <a:solidFill>
                  <a:srgbClr val="FF3300"/>
                </a:solidFill>
                <a:round/>
                <a:headEnd/>
                <a:tailEnd/>
              </a:ln>
              <a:effectLst/>
            </p:spPr>
            <p:txBody>
              <a:bodyPr/>
              <a:lstStyle/>
              <a:p>
                <a:endParaRPr lang="en-US"/>
              </a:p>
            </p:txBody>
          </p:sp>
        </p:grpSp>
        <p:sp>
          <p:nvSpPr>
            <p:cNvPr id="425991" name="Line 7"/>
            <p:cNvSpPr>
              <a:spLocks noChangeShapeType="1"/>
            </p:cNvSpPr>
            <p:nvPr/>
          </p:nvSpPr>
          <p:spPr bwMode="auto">
            <a:xfrm flipV="1">
              <a:off x="3360" y="1392"/>
              <a:ext cx="762" cy="1392"/>
            </a:xfrm>
            <a:prstGeom prst="line">
              <a:avLst/>
            </a:prstGeom>
            <a:noFill/>
            <a:ln w="57150">
              <a:solidFill>
                <a:srgbClr val="FF3300"/>
              </a:solidFill>
              <a:round/>
              <a:headEnd/>
              <a:tailEnd/>
            </a:ln>
            <a:effectLst/>
          </p:spPr>
          <p:txBody>
            <a:bodyPr/>
            <a:lstStyle/>
            <a:p>
              <a:endParaRPr lang="en-US"/>
            </a:p>
          </p:txBody>
        </p:sp>
        <p:sp>
          <p:nvSpPr>
            <p:cNvPr id="425992" name="Line 8"/>
            <p:cNvSpPr>
              <a:spLocks noChangeShapeType="1"/>
            </p:cNvSpPr>
            <p:nvPr/>
          </p:nvSpPr>
          <p:spPr bwMode="auto">
            <a:xfrm flipH="1" flipV="1">
              <a:off x="4224" y="1392"/>
              <a:ext cx="192" cy="288"/>
            </a:xfrm>
            <a:prstGeom prst="line">
              <a:avLst/>
            </a:prstGeom>
            <a:noFill/>
            <a:ln w="57150">
              <a:solidFill>
                <a:srgbClr val="FF3300"/>
              </a:solidFill>
              <a:round/>
              <a:headEnd/>
              <a:tailEnd/>
            </a:ln>
            <a:effectLst/>
          </p:spPr>
          <p:txBody>
            <a:bodyPr/>
            <a:lstStyle/>
            <a:p>
              <a:endParaRPr lang="en-US"/>
            </a:p>
          </p:txBody>
        </p:sp>
        <p:sp>
          <p:nvSpPr>
            <p:cNvPr id="425993" name="Line 9"/>
            <p:cNvSpPr>
              <a:spLocks noChangeShapeType="1"/>
            </p:cNvSpPr>
            <p:nvPr/>
          </p:nvSpPr>
          <p:spPr bwMode="auto">
            <a:xfrm>
              <a:off x="4122" y="1392"/>
              <a:ext cx="102" cy="0"/>
            </a:xfrm>
            <a:prstGeom prst="line">
              <a:avLst/>
            </a:prstGeom>
            <a:noFill/>
            <a:ln w="57150">
              <a:solidFill>
                <a:srgbClr val="FF3300"/>
              </a:solidFill>
              <a:round/>
              <a:headEnd/>
              <a:tailEnd/>
            </a:ln>
            <a:effectLst/>
          </p:spPr>
          <p:txBody>
            <a:bodyPr/>
            <a:lstStyle/>
            <a:p>
              <a:endParaRPr lang="en-US"/>
            </a:p>
          </p:txBody>
        </p:sp>
      </p:grpSp>
      <p:sp>
        <p:nvSpPr>
          <p:cNvPr id="425995" name="Text Box 11"/>
          <p:cNvSpPr txBox="1">
            <a:spLocks noChangeArrowheads="1"/>
          </p:cNvSpPr>
          <p:nvPr/>
        </p:nvSpPr>
        <p:spPr bwMode="auto">
          <a:xfrm>
            <a:off x="8382000" y="3048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J2</a:t>
            </a:r>
          </a:p>
        </p:txBody>
      </p:sp>
      <p:sp>
        <p:nvSpPr>
          <p:cNvPr id="425996" name="Text Box 12"/>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5751" name="Group 7"/>
          <p:cNvGrpSpPr>
            <a:grpSpLocks/>
          </p:cNvGrpSpPr>
          <p:nvPr/>
        </p:nvGrpSpPr>
        <p:grpSpPr bwMode="auto">
          <a:xfrm>
            <a:off x="0" y="0"/>
            <a:ext cx="8458200" cy="6248400"/>
            <a:chOff x="0" y="0"/>
            <a:chExt cx="5760" cy="4320"/>
          </a:xfrm>
        </p:grpSpPr>
        <p:pic>
          <p:nvPicPr>
            <p:cNvPr id="415746" name="Picture 2" descr="VDS819 0714 dM 032"/>
            <p:cNvPicPr>
              <a:picLocks noChangeAspect="1" noChangeArrowheads="1"/>
            </p:cNvPicPr>
            <p:nvPr/>
          </p:nvPicPr>
          <p:blipFill>
            <a:blip r:embed="rId3" cstate="screen"/>
            <a:srcRect/>
            <a:stretch>
              <a:fillRect/>
            </a:stretch>
          </p:blipFill>
          <p:spPr bwMode="auto">
            <a:xfrm>
              <a:off x="0" y="0"/>
              <a:ext cx="5760" cy="4320"/>
            </a:xfrm>
            <a:prstGeom prst="rect">
              <a:avLst/>
            </a:prstGeom>
            <a:noFill/>
          </p:spPr>
        </p:pic>
        <p:grpSp>
          <p:nvGrpSpPr>
            <p:cNvPr id="415747" name="Group 3"/>
            <p:cNvGrpSpPr>
              <a:grpSpLocks/>
            </p:cNvGrpSpPr>
            <p:nvPr/>
          </p:nvGrpSpPr>
          <p:grpSpPr bwMode="auto">
            <a:xfrm>
              <a:off x="1431" y="1486"/>
              <a:ext cx="1487" cy="1156"/>
              <a:chOff x="672" y="1008"/>
              <a:chExt cx="2304" cy="1296"/>
            </a:xfrm>
          </p:grpSpPr>
          <p:sp>
            <p:nvSpPr>
              <p:cNvPr id="415748" name="Line 4"/>
              <p:cNvSpPr>
                <a:spLocks noChangeShapeType="1"/>
              </p:cNvSpPr>
              <p:nvPr/>
            </p:nvSpPr>
            <p:spPr bwMode="auto">
              <a:xfrm flipV="1">
                <a:off x="672" y="1008"/>
                <a:ext cx="1008" cy="1248"/>
              </a:xfrm>
              <a:prstGeom prst="line">
                <a:avLst/>
              </a:prstGeom>
              <a:noFill/>
              <a:ln w="57150">
                <a:solidFill>
                  <a:srgbClr val="FF3300"/>
                </a:solidFill>
                <a:round/>
                <a:headEnd/>
                <a:tailEnd/>
              </a:ln>
              <a:effectLst/>
            </p:spPr>
            <p:txBody>
              <a:bodyPr/>
              <a:lstStyle/>
              <a:p>
                <a:endParaRPr lang="en-US"/>
              </a:p>
            </p:txBody>
          </p:sp>
          <p:sp>
            <p:nvSpPr>
              <p:cNvPr id="415749" name="Line 5"/>
              <p:cNvSpPr>
                <a:spLocks noChangeShapeType="1"/>
              </p:cNvSpPr>
              <p:nvPr/>
            </p:nvSpPr>
            <p:spPr bwMode="auto">
              <a:xfrm flipH="1" flipV="1">
                <a:off x="1824" y="1008"/>
                <a:ext cx="1152" cy="1296"/>
              </a:xfrm>
              <a:prstGeom prst="line">
                <a:avLst/>
              </a:prstGeom>
              <a:noFill/>
              <a:ln w="57150">
                <a:solidFill>
                  <a:srgbClr val="FF3300"/>
                </a:solidFill>
                <a:round/>
                <a:headEnd/>
                <a:tailEnd/>
              </a:ln>
              <a:effectLst/>
            </p:spPr>
            <p:txBody>
              <a:bodyPr/>
              <a:lstStyle/>
              <a:p>
                <a:endParaRPr lang="en-US"/>
              </a:p>
            </p:txBody>
          </p:sp>
          <p:sp>
            <p:nvSpPr>
              <p:cNvPr id="415750" name="Line 6"/>
              <p:cNvSpPr>
                <a:spLocks noChangeShapeType="1"/>
              </p:cNvSpPr>
              <p:nvPr/>
            </p:nvSpPr>
            <p:spPr bwMode="auto">
              <a:xfrm>
                <a:off x="1680" y="1008"/>
                <a:ext cx="144" cy="0"/>
              </a:xfrm>
              <a:prstGeom prst="line">
                <a:avLst/>
              </a:prstGeom>
              <a:noFill/>
              <a:ln w="57150">
                <a:solidFill>
                  <a:srgbClr val="FF3300"/>
                </a:solidFill>
                <a:round/>
                <a:headEnd/>
                <a:tailEnd/>
              </a:ln>
              <a:effectLst/>
            </p:spPr>
            <p:txBody>
              <a:bodyPr/>
              <a:lstStyle/>
              <a:p>
                <a:endParaRPr lang="en-US"/>
              </a:p>
            </p:txBody>
          </p:sp>
        </p:grpSp>
      </p:grpSp>
      <p:sp>
        <p:nvSpPr>
          <p:cNvPr id="415752" name="Text Box 8"/>
          <p:cNvSpPr txBox="1">
            <a:spLocks noChangeArrowheads="1"/>
          </p:cNvSpPr>
          <p:nvPr/>
        </p:nvSpPr>
        <p:spPr bwMode="auto">
          <a:xfrm>
            <a:off x="8534400" y="1524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J1</a:t>
            </a:r>
          </a:p>
        </p:txBody>
      </p:sp>
      <p:sp>
        <p:nvSpPr>
          <p:cNvPr id="415753" name="Text Box 9"/>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054" name="Group 22"/>
          <p:cNvGrpSpPr>
            <a:grpSpLocks/>
          </p:cNvGrpSpPr>
          <p:nvPr/>
        </p:nvGrpSpPr>
        <p:grpSpPr bwMode="auto">
          <a:xfrm>
            <a:off x="0" y="1588"/>
            <a:ext cx="8458200" cy="6094412"/>
            <a:chOff x="0" y="1"/>
            <a:chExt cx="5760" cy="4319"/>
          </a:xfrm>
        </p:grpSpPr>
        <p:pic>
          <p:nvPicPr>
            <p:cNvPr id="428034" name="Picture 2" descr="VDS819 0714 dM 037"/>
            <p:cNvPicPr>
              <a:picLocks noChangeAspect="1" noChangeArrowheads="1"/>
            </p:cNvPicPr>
            <p:nvPr/>
          </p:nvPicPr>
          <p:blipFill>
            <a:blip r:embed="rId2" cstate="screen"/>
            <a:srcRect/>
            <a:stretch>
              <a:fillRect/>
            </a:stretch>
          </p:blipFill>
          <p:spPr bwMode="auto">
            <a:xfrm>
              <a:off x="0" y="1"/>
              <a:ext cx="5760" cy="4319"/>
            </a:xfrm>
            <a:prstGeom prst="rect">
              <a:avLst/>
            </a:prstGeom>
            <a:noFill/>
          </p:spPr>
        </p:pic>
        <p:grpSp>
          <p:nvGrpSpPr>
            <p:cNvPr id="428036" name="Group 4"/>
            <p:cNvGrpSpPr>
              <a:grpSpLocks/>
            </p:cNvGrpSpPr>
            <p:nvPr/>
          </p:nvGrpSpPr>
          <p:grpSpPr bwMode="auto">
            <a:xfrm>
              <a:off x="2160" y="1200"/>
              <a:ext cx="1152" cy="1104"/>
              <a:chOff x="2160" y="1200"/>
              <a:chExt cx="1152" cy="1104"/>
            </a:xfrm>
          </p:grpSpPr>
          <p:sp>
            <p:nvSpPr>
              <p:cNvPr id="428037" name="Line 5"/>
              <p:cNvSpPr>
                <a:spLocks noChangeShapeType="1"/>
              </p:cNvSpPr>
              <p:nvPr/>
            </p:nvSpPr>
            <p:spPr bwMode="auto">
              <a:xfrm flipV="1">
                <a:off x="2160" y="1200"/>
                <a:ext cx="444" cy="912"/>
              </a:xfrm>
              <a:prstGeom prst="line">
                <a:avLst/>
              </a:prstGeom>
              <a:noFill/>
              <a:ln w="57150">
                <a:solidFill>
                  <a:srgbClr val="FF3300"/>
                </a:solidFill>
                <a:round/>
                <a:headEnd/>
                <a:tailEnd/>
              </a:ln>
              <a:effectLst/>
            </p:spPr>
            <p:txBody>
              <a:bodyPr/>
              <a:lstStyle/>
              <a:p>
                <a:endParaRPr lang="en-US"/>
              </a:p>
            </p:txBody>
          </p:sp>
          <p:sp>
            <p:nvSpPr>
              <p:cNvPr id="428038" name="Line 6"/>
              <p:cNvSpPr>
                <a:spLocks noChangeShapeType="1"/>
              </p:cNvSpPr>
              <p:nvPr/>
            </p:nvSpPr>
            <p:spPr bwMode="auto">
              <a:xfrm flipH="1" flipV="1">
                <a:off x="2688" y="1200"/>
                <a:ext cx="624" cy="1104"/>
              </a:xfrm>
              <a:prstGeom prst="line">
                <a:avLst/>
              </a:prstGeom>
              <a:noFill/>
              <a:ln w="57150">
                <a:solidFill>
                  <a:srgbClr val="FF3300"/>
                </a:solidFill>
                <a:round/>
                <a:headEnd/>
                <a:tailEnd/>
              </a:ln>
              <a:effectLst/>
            </p:spPr>
            <p:txBody>
              <a:bodyPr/>
              <a:lstStyle/>
              <a:p>
                <a:endParaRPr lang="en-US"/>
              </a:p>
            </p:txBody>
          </p:sp>
          <p:sp>
            <p:nvSpPr>
              <p:cNvPr id="428039" name="Line 7"/>
              <p:cNvSpPr>
                <a:spLocks noChangeShapeType="1"/>
              </p:cNvSpPr>
              <p:nvPr/>
            </p:nvSpPr>
            <p:spPr bwMode="auto">
              <a:xfrm>
                <a:off x="2604" y="1200"/>
                <a:ext cx="84" cy="0"/>
              </a:xfrm>
              <a:prstGeom prst="line">
                <a:avLst/>
              </a:prstGeom>
              <a:noFill/>
              <a:ln w="57150">
                <a:solidFill>
                  <a:srgbClr val="FF3300"/>
                </a:solidFill>
                <a:round/>
                <a:headEnd/>
                <a:tailEnd/>
              </a:ln>
              <a:effectLst/>
            </p:spPr>
            <p:txBody>
              <a:bodyPr/>
              <a:lstStyle/>
              <a:p>
                <a:endParaRPr lang="en-US"/>
              </a:p>
            </p:txBody>
          </p:sp>
        </p:grpSp>
        <p:grpSp>
          <p:nvGrpSpPr>
            <p:cNvPr id="428040" name="Group 8"/>
            <p:cNvGrpSpPr>
              <a:grpSpLocks/>
            </p:cNvGrpSpPr>
            <p:nvPr/>
          </p:nvGrpSpPr>
          <p:grpSpPr bwMode="auto">
            <a:xfrm>
              <a:off x="3264" y="960"/>
              <a:ext cx="1440" cy="1392"/>
              <a:chOff x="672" y="1008"/>
              <a:chExt cx="2304" cy="1296"/>
            </a:xfrm>
          </p:grpSpPr>
          <p:sp>
            <p:nvSpPr>
              <p:cNvPr id="428041" name="Line 9"/>
              <p:cNvSpPr>
                <a:spLocks noChangeShapeType="1"/>
              </p:cNvSpPr>
              <p:nvPr/>
            </p:nvSpPr>
            <p:spPr bwMode="auto">
              <a:xfrm flipV="1">
                <a:off x="672" y="1008"/>
                <a:ext cx="1008" cy="1248"/>
              </a:xfrm>
              <a:prstGeom prst="line">
                <a:avLst/>
              </a:prstGeom>
              <a:noFill/>
              <a:ln w="57150">
                <a:solidFill>
                  <a:srgbClr val="FF3300"/>
                </a:solidFill>
                <a:round/>
                <a:headEnd/>
                <a:tailEnd/>
              </a:ln>
              <a:effectLst/>
            </p:spPr>
            <p:txBody>
              <a:bodyPr/>
              <a:lstStyle/>
              <a:p>
                <a:endParaRPr lang="en-US"/>
              </a:p>
            </p:txBody>
          </p:sp>
          <p:sp>
            <p:nvSpPr>
              <p:cNvPr id="428042" name="Line 10"/>
              <p:cNvSpPr>
                <a:spLocks noChangeShapeType="1"/>
              </p:cNvSpPr>
              <p:nvPr/>
            </p:nvSpPr>
            <p:spPr bwMode="auto">
              <a:xfrm flipH="1" flipV="1">
                <a:off x="1824" y="1008"/>
                <a:ext cx="1152" cy="1296"/>
              </a:xfrm>
              <a:prstGeom prst="line">
                <a:avLst/>
              </a:prstGeom>
              <a:noFill/>
              <a:ln w="57150">
                <a:solidFill>
                  <a:srgbClr val="FF3300"/>
                </a:solidFill>
                <a:round/>
                <a:headEnd/>
                <a:tailEnd/>
              </a:ln>
              <a:effectLst/>
            </p:spPr>
            <p:txBody>
              <a:bodyPr/>
              <a:lstStyle/>
              <a:p>
                <a:endParaRPr lang="en-US"/>
              </a:p>
            </p:txBody>
          </p:sp>
          <p:sp>
            <p:nvSpPr>
              <p:cNvPr id="428043" name="Line 11"/>
              <p:cNvSpPr>
                <a:spLocks noChangeShapeType="1"/>
              </p:cNvSpPr>
              <p:nvPr/>
            </p:nvSpPr>
            <p:spPr bwMode="auto">
              <a:xfrm>
                <a:off x="1680" y="1008"/>
                <a:ext cx="144" cy="0"/>
              </a:xfrm>
              <a:prstGeom prst="line">
                <a:avLst/>
              </a:prstGeom>
              <a:noFill/>
              <a:ln w="57150">
                <a:solidFill>
                  <a:srgbClr val="FF3300"/>
                </a:solidFill>
                <a:round/>
                <a:headEnd/>
                <a:tailEnd/>
              </a:ln>
              <a:effectLst/>
            </p:spPr>
            <p:txBody>
              <a:bodyPr/>
              <a:lstStyle/>
              <a:p>
                <a:endParaRPr lang="en-US"/>
              </a:p>
            </p:txBody>
          </p:sp>
        </p:grpSp>
        <p:sp>
          <p:nvSpPr>
            <p:cNvPr id="428044" name="Line 12"/>
            <p:cNvSpPr>
              <a:spLocks noChangeShapeType="1"/>
            </p:cNvSpPr>
            <p:nvPr/>
          </p:nvSpPr>
          <p:spPr bwMode="auto">
            <a:xfrm flipV="1">
              <a:off x="4656" y="1200"/>
              <a:ext cx="672" cy="1152"/>
            </a:xfrm>
            <a:prstGeom prst="line">
              <a:avLst/>
            </a:prstGeom>
            <a:noFill/>
            <a:ln w="57150">
              <a:solidFill>
                <a:srgbClr val="FF3300"/>
              </a:solidFill>
              <a:round/>
              <a:headEnd/>
              <a:tailEnd/>
            </a:ln>
            <a:effectLst/>
          </p:spPr>
          <p:txBody>
            <a:bodyPr/>
            <a:lstStyle/>
            <a:p>
              <a:endParaRPr lang="en-US"/>
            </a:p>
          </p:txBody>
        </p:sp>
        <p:sp>
          <p:nvSpPr>
            <p:cNvPr id="428050" name="Line 18"/>
            <p:cNvSpPr>
              <a:spLocks noChangeShapeType="1"/>
            </p:cNvSpPr>
            <p:nvPr/>
          </p:nvSpPr>
          <p:spPr bwMode="auto">
            <a:xfrm flipV="1">
              <a:off x="1440" y="1248"/>
              <a:ext cx="282" cy="528"/>
            </a:xfrm>
            <a:prstGeom prst="line">
              <a:avLst/>
            </a:prstGeom>
            <a:noFill/>
            <a:ln w="57150">
              <a:solidFill>
                <a:srgbClr val="FF3300"/>
              </a:solidFill>
              <a:round/>
              <a:headEnd/>
              <a:tailEnd/>
            </a:ln>
            <a:effectLst/>
          </p:spPr>
          <p:txBody>
            <a:bodyPr/>
            <a:lstStyle/>
            <a:p>
              <a:endParaRPr lang="en-US"/>
            </a:p>
          </p:txBody>
        </p:sp>
        <p:sp>
          <p:nvSpPr>
            <p:cNvPr id="428051" name="Line 19"/>
            <p:cNvSpPr>
              <a:spLocks noChangeShapeType="1"/>
            </p:cNvSpPr>
            <p:nvPr/>
          </p:nvSpPr>
          <p:spPr bwMode="auto">
            <a:xfrm flipH="1" flipV="1">
              <a:off x="1776" y="1248"/>
              <a:ext cx="384" cy="816"/>
            </a:xfrm>
            <a:prstGeom prst="line">
              <a:avLst/>
            </a:prstGeom>
            <a:noFill/>
            <a:ln w="57150">
              <a:solidFill>
                <a:srgbClr val="FF3300"/>
              </a:solidFill>
              <a:round/>
              <a:headEnd/>
              <a:tailEnd/>
            </a:ln>
            <a:effectLst/>
          </p:spPr>
          <p:txBody>
            <a:bodyPr/>
            <a:lstStyle/>
            <a:p>
              <a:endParaRPr lang="en-US"/>
            </a:p>
          </p:txBody>
        </p:sp>
        <p:sp>
          <p:nvSpPr>
            <p:cNvPr id="428052" name="Line 20"/>
            <p:cNvSpPr>
              <a:spLocks noChangeShapeType="1"/>
            </p:cNvSpPr>
            <p:nvPr/>
          </p:nvSpPr>
          <p:spPr bwMode="auto">
            <a:xfrm>
              <a:off x="1722" y="1248"/>
              <a:ext cx="54" cy="0"/>
            </a:xfrm>
            <a:prstGeom prst="line">
              <a:avLst/>
            </a:prstGeom>
            <a:noFill/>
            <a:ln w="57150">
              <a:solidFill>
                <a:srgbClr val="FF3300"/>
              </a:solidFill>
              <a:round/>
              <a:headEnd/>
              <a:tailEnd/>
            </a:ln>
            <a:effectLst/>
          </p:spPr>
          <p:txBody>
            <a:bodyPr/>
            <a:lstStyle/>
            <a:p>
              <a:endParaRPr lang="en-US"/>
            </a:p>
          </p:txBody>
        </p:sp>
      </p:grpSp>
      <p:sp>
        <p:nvSpPr>
          <p:cNvPr id="428055" name="Text Box 23"/>
          <p:cNvSpPr txBox="1">
            <a:spLocks noChangeArrowheads="1"/>
          </p:cNvSpPr>
          <p:nvPr/>
        </p:nvSpPr>
        <p:spPr bwMode="auto">
          <a:xfrm>
            <a:off x="8534400" y="152400"/>
            <a:ext cx="590550" cy="457200"/>
          </a:xfrm>
          <a:prstGeom prst="rect">
            <a:avLst/>
          </a:prstGeom>
          <a:noFill/>
          <a:ln w="9525">
            <a:noFill/>
            <a:miter lim="800000"/>
            <a:headEnd/>
            <a:tailEnd/>
          </a:ln>
          <a:effectLst/>
        </p:spPr>
        <p:txBody>
          <a:bodyPr wrap="none">
            <a:spAutoFit/>
          </a:bodyPr>
          <a:lstStyle/>
          <a:p>
            <a:r>
              <a:rPr lang="en-US" sz="2400">
                <a:latin typeface="Arial Black" pitchFamily="34" charset="0"/>
              </a:rPr>
              <a:t>J1</a:t>
            </a:r>
          </a:p>
        </p:txBody>
      </p:sp>
      <p:sp>
        <p:nvSpPr>
          <p:cNvPr id="428056" name="Text Box 24"/>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Re-exposure of 45 lighter cropped 2"/>
          <p:cNvPicPr>
            <a:picLocks noChangeAspect="1" noChangeArrowheads="1"/>
          </p:cNvPicPr>
          <p:nvPr/>
        </p:nvPicPr>
        <p:blipFill>
          <a:blip r:embed="rId3"/>
          <a:srcRect/>
          <a:stretch>
            <a:fillRect/>
          </a:stretch>
        </p:blipFill>
        <p:spPr bwMode="auto">
          <a:xfrm>
            <a:off x="0" y="0"/>
            <a:ext cx="9144000" cy="4708525"/>
          </a:xfrm>
          <a:prstGeom prst="rect">
            <a:avLst/>
          </a:prstGeom>
          <a:noFill/>
        </p:spPr>
      </p:pic>
      <p:grpSp>
        <p:nvGrpSpPr>
          <p:cNvPr id="435203" name="Group 3"/>
          <p:cNvGrpSpPr>
            <a:grpSpLocks/>
          </p:cNvGrpSpPr>
          <p:nvPr/>
        </p:nvGrpSpPr>
        <p:grpSpPr bwMode="auto">
          <a:xfrm>
            <a:off x="0" y="1600200"/>
            <a:ext cx="9144000" cy="2133600"/>
            <a:chOff x="0" y="1008"/>
            <a:chExt cx="5760" cy="1344"/>
          </a:xfrm>
        </p:grpSpPr>
        <p:grpSp>
          <p:nvGrpSpPr>
            <p:cNvPr id="435204" name="Group 4"/>
            <p:cNvGrpSpPr>
              <a:grpSpLocks/>
            </p:cNvGrpSpPr>
            <p:nvPr/>
          </p:nvGrpSpPr>
          <p:grpSpPr bwMode="auto">
            <a:xfrm>
              <a:off x="672" y="1008"/>
              <a:ext cx="2304" cy="1296"/>
              <a:chOff x="672" y="1008"/>
              <a:chExt cx="2304" cy="1296"/>
            </a:xfrm>
          </p:grpSpPr>
          <p:sp>
            <p:nvSpPr>
              <p:cNvPr id="435205" name="Line 5"/>
              <p:cNvSpPr>
                <a:spLocks noChangeShapeType="1"/>
              </p:cNvSpPr>
              <p:nvPr/>
            </p:nvSpPr>
            <p:spPr bwMode="auto">
              <a:xfrm flipV="1">
                <a:off x="672" y="1008"/>
                <a:ext cx="1008" cy="1248"/>
              </a:xfrm>
              <a:prstGeom prst="line">
                <a:avLst/>
              </a:prstGeom>
              <a:noFill/>
              <a:ln w="57150">
                <a:solidFill>
                  <a:srgbClr val="FF3300"/>
                </a:solidFill>
                <a:round/>
                <a:headEnd/>
                <a:tailEnd/>
              </a:ln>
              <a:effectLst/>
            </p:spPr>
            <p:txBody>
              <a:bodyPr/>
              <a:lstStyle/>
              <a:p>
                <a:endParaRPr lang="en-US"/>
              </a:p>
            </p:txBody>
          </p:sp>
          <p:sp>
            <p:nvSpPr>
              <p:cNvPr id="435206" name="Line 6"/>
              <p:cNvSpPr>
                <a:spLocks noChangeShapeType="1"/>
              </p:cNvSpPr>
              <p:nvPr/>
            </p:nvSpPr>
            <p:spPr bwMode="auto">
              <a:xfrm flipH="1" flipV="1">
                <a:off x="1824" y="1008"/>
                <a:ext cx="1152" cy="1296"/>
              </a:xfrm>
              <a:prstGeom prst="line">
                <a:avLst/>
              </a:prstGeom>
              <a:noFill/>
              <a:ln w="57150">
                <a:solidFill>
                  <a:srgbClr val="FF3300"/>
                </a:solidFill>
                <a:round/>
                <a:headEnd/>
                <a:tailEnd/>
              </a:ln>
              <a:effectLst/>
            </p:spPr>
            <p:txBody>
              <a:bodyPr/>
              <a:lstStyle/>
              <a:p>
                <a:endParaRPr lang="en-US"/>
              </a:p>
            </p:txBody>
          </p:sp>
          <p:sp>
            <p:nvSpPr>
              <p:cNvPr id="435207" name="Line 7"/>
              <p:cNvSpPr>
                <a:spLocks noChangeShapeType="1"/>
              </p:cNvSpPr>
              <p:nvPr/>
            </p:nvSpPr>
            <p:spPr bwMode="auto">
              <a:xfrm>
                <a:off x="1680" y="1008"/>
                <a:ext cx="144" cy="0"/>
              </a:xfrm>
              <a:prstGeom prst="line">
                <a:avLst/>
              </a:prstGeom>
              <a:noFill/>
              <a:ln w="57150">
                <a:solidFill>
                  <a:srgbClr val="FF3300"/>
                </a:solidFill>
                <a:round/>
                <a:headEnd/>
                <a:tailEnd/>
              </a:ln>
              <a:effectLst/>
            </p:spPr>
            <p:txBody>
              <a:bodyPr/>
              <a:lstStyle/>
              <a:p>
                <a:endParaRPr lang="en-US"/>
              </a:p>
            </p:txBody>
          </p:sp>
        </p:grpSp>
        <p:grpSp>
          <p:nvGrpSpPr>
            <p:cNvPr id="435208" name="Group 8"/>
            <p:cNvGrpSpPr>
              <a:grpSpLocks/>
            </p:cNvGrpSpPr>
            <p:nvPr/>
          </p:nvGrpSpPr>
          <p:grpSpPr bwMode="auto">
            <a:xfrm>
              <a:off x="3024" y="1152"/>
              <a:ext cx="1968" cy="1200"/>
              <a:chOff x="672" y="1008"/>
              <a:chExt cx="2304" cy="1296"/>
            </a:xfrm>
          </p:grpSpPr>
          <p:sp>
            <p:nvSpPr>
              <p:cNvPr id="435209" name="Line 9"/>
              <p:cNvSpPr>
                <a:spLocks noChangeShapeType="1"/>
              </p:cNvSpPr>
              <p:nvPr/>
            </p:nvSpPr>
            <p:spPr bwMode="auto">
              <a:xfrm flipV="1">
                <a:off x="672" y="1008"/>
                <a:ext cx="1008" cy="1248"/>
              </a:xfrm>
              <a:prstGeom prst="line">
                <a:avLst/>
              </a:prstGeom>
              <a:noFill/>
              <a:ln w="57150">
                <a:solidFill>
                  <a:srgbClr val="FF3300"/>
                </a:solidFill>
                <a:round/>
                <a:headEnd/>
                <a:tailEnd/>
              </a:ln>
              <a:effectLst/>
            </p:spPr>
            <p:txBody>
              <a:bodyPr/>
              <a:lstStyle/>
              <a:p>
                <a:endParaRPr lang="en-US"/>
              </a:p>
            </p:txBody>
          </p:sp>
          <p:sp>
            <p:nvSpPr>
              <p:cNvPr id="435210" name="Line 10"/>
              <p:cNvSpPr>
                <a:spLocks noChangeShapeType="1"/>
              </p:cNvSpPr>
              <p:nvPr/>
            </p:nvSpPr>
            <p:spPr bwMode="auto">
              <a:xfrm flipH="1" flipV="1">
                <a:off x="1824" y="1008"/>
                <a:ext cx="1152" cy="1296"/>
              </a:xfrm>
              <a:prstGeom prst="line">
                <a:avLst/>
              </a:prstGeom>
              <a:noFill/>
              <a:ln w="57150">
                <a:solidFill>
                  <a:srgbClr val="FF3300"/>
                </a:solidFill>
                <a:round/>
                <a:headEnd/>
                <a:tailEnd/>
              </a:ln>
              <a:effectLst/>
            </p:spPr>
            <p:txBody>
              <a:bodyPr/>
              <a:lstStyle/>
              <a:p>
                <a:endParaRPr lang="en-US"/>
              </a:p>
            </p:txBody>
          </p:sp>
          <p:sp>
            <p:nvSpPr>
              <p:cNvPr id="435211" name="Line 11"/>
              <p:cNvSpPr>
                <a:spLocks noChangeShapeType="1"/>
              </p:cNvSpPr>
              <p:nvPr/>
            </p:nvSpPr>
            <p:spPr bwMode="auto">
              <a:xfrm>
                <a:off x="1680" y="1008"/>
                <a:ext cx="144" cy="0"/>
              </a:xfrm>
              <a:prstGeom prst="line">
                <a:avLst/>
              </a:prstGeom>
              <a:noFill/>
              <a:ln w="57150">
                <a:solidFill>
                  <a:srgbClr val="FF3300"/>
                </a:solidFill>
                <a:round/>
                <a:headEnd/>
                <a:tailEnd/>
              </a:ln>
              <a:effectLst/>
            </p:spPr>
            <p:txBody>
              <a:bodyPr/>
              <a:lstStyle/>
              <a:p>
                <a:endParaRPr lang="en-US"/>
              </a:p>
            </p:txBody>
          </p:sp>
        </p:grpSp>
        <p:sp>
          <p:nvSpPr>
            <p:cNvPr id="435212" name="Line 12"/>
            <p:cNvSpPr>
              <a:spLocks noChangeShapeType="1"/>
            </p:cNvSpPr>
            <p:nvPr/>
          </p:nvSpPr>
          <p:spPr bwMode="auto">
            <a:xfrm flipV="1">
              <a:off x="4992" y="1344"/>
              <a:ext cx="768" cy="960"/>
            </a:xfrm>
            <a:prstGeom prst="line">
              <a:avLst/>
            </a:prstGeom>
            <a:noFill/>
            <a:ln w="57150">
              <a:solidFill>
                <a:srgbClr val="FF3300"/>
              </a:solidFill>
              <a:round/>
              <a:headEnd/>
              <a:tailEnd/>
            </a:ln>
            <a:effectLst/>
          </p:spPr>
          <p:txBody>
            <a:bodyPr/>
            <a:lstStyle/>
            <a:p>
              <a:endParaRPr lang="en-US"/>
            </a:p>
          </p:txBody>
        </p:sp>
        <p:sp>
          <p:nvSpPr>
            <p:cNvPr id="435213" name="Line 13"/>
            <p:cNvSpPr>
              <a:spLocks noChangeShapeType="1"/>
            </p:cNvSpPr>
            <p:nvPr/>
          </p:nvSpPr>
          <p:spPr bwMode="auto">
            <a:xfrm flipH="1" flipV="1">
              <a:off x="0" y="1200"/>
              <a:ext cx="624" cy="1056"/>
            </a:xfrm>
            <a:prstGeom prst="line">
              <a:avLst/>
            </a:prstGeom>
            <a:noFill/>
            <a:ln w="57150">
              <a:solidFill>
                <a:srgbClr val="FF3300"/>
              </a:solidFill>
              <a:round/>
              <a:headEnd/>
              <a:tailEnd/>
            </a:ln>
            <a:effectLst/>
          </p:spPr>
          <p:txBody>
            <a:bodyPr/>
            <a:lstStyle/>
            <a:p>
              <a:endParaRPr lang="en-US"/>
            </a:p>
          </p:txBody>
        </p:sp>
      </p:grpSp>
      <p:sp>
        <p:nvSpPr>
          <p:cNvPr id="435214" name="Text Box 14"/>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990600" y="-228600"/>
            <a:ext cx="6400800" cy="3962400"/>
          </a:xfrm>
        </p:spPr>
        <p:txBody>
          <a:bodyPr/>
          <a:lstStyle/>
          <a:p>
            <a:r>
              <a:rPr lang="en-US" sz="4800" b="1">
                <a:solidFill>
                  <a:schemeClr val="accent2"/>
                </a:solidFill>
              </a:rPr>
              <a:t>1</a:t>
            </a:r>
            <a:br>
              <a:rPr lang="en-US" sz="4800" b="1">
                <a:solidFill>
                  <a:schemeClr val="accent2"/>
                </a:solidFill>
              </a:rPr>
            </a:br>
            <a:r>
              <a:rPr lang="en-US" sz="4800" b="1">
                <a:solidFill>
                  <a:schemeClr val="accent2"/>
                </a:solidFill>
              </a:rPr>
              <a:t>Background</a:t>
            </a:r>
            <a:endParaRPr lang="en-US" sz="4800" b="1">
              <a:solidFill>
                <a:schemeClr val="accent2"/>
              </a:solidFill>
              <a:latin typeface=""/>
            </a:endParaRPr>
          </a:p>
        </p:txBody>
      </p:sp>
      <p:sp>
        <p:nvSpPr>
          <p:cNvPr id="120835" name="Rectangle 3"/>
          <p:cNvSpPr>
            <a:spLocks noChangeArrowheads="1"/>
          </p:cNvSpPr>
          <p:nvPr/>
        </p:nvSpPr>
        <p:spPr bwMode="auto">
          <a:xfrm>
            <a:off x="1752600" y="3581400"/>
            <a:ext cx="5867400" cy="915988"/>
          </a:xfrm>
          <a:prstGeom prst="rect">
            <a:avLst/>
          </a:prstGeom>
          <a:noFill/>
          <a:ln w="9525">
            <a:noFill/>
            <a:miter lim="800000"/>
            <a:headEnd/>
            <a:tailEnd/>
          </a:ln>
          <a:effectLst/>
        </p:spPr>
        <p:txBody>
          <a:bodyPr>
            <a:spAutoFit/>
          </a:bodyPr>
          <a:lstStyle/>
          <a:p>
            <a:r>
              <a:rPr lang="en-US" sz="1800">
                <a:latin typeface="Arial" pitchFamily="34" charset="0"/>
              </a:rPr>
              <a:t>Some introductory slides show the general geographical location of the site, and the site plan with the lcoation of the excavation units.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9" name="Picture 3" descr="V14d9804 -sg Lx02 gb - VDLx02 0600 gb 14"/>
          <p:cNvPicPr>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
        <p:nvSpPr>
          <p:cNvPr id="423940" name="Text Box 4"/>
          <p:cNvSpPr txBox="1">
            <a:spLocks noChangeArrowheads="1"/>
          </p:cNvSpPr>
          <p:nvPr/>
        </p:nvSpPr>
        <p:spPr bwMode="auto">
          <a:xfrm>
            <a:off x="7081838" y="0"/>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Orthmann 1975 Propylaeen 136d"/>
          <p:cNvPicPr>
            <a:picLocks noChangeAspect="1" noChangeArrowheads="1"/>
          </p:cNvPicPr>
          <p:nvPr/>
        </p:nvPicPr>
        <p:blipFill>
          <a:blip r:embed="rId3" cstate="screen"/>
          <a:srcRect/>
          <a:stretch>
            <a:fillRect/>
          </a:stretch>
        </p:blipFill>
        <p:spPr bwMode="auto">
          <a:xfrm>
            <a:off x="4648200" y="4511675"/>
            <a:ext cx="4495800" cy="2346325"/>
          </a:xfrm>
          <a:prstGeom prst="rect">
            <a:avLst/>
          </a:prstGeom>
          <a:noFill/>
        </p:spPr>
      </p:pic>
      <p:pic>
        <p:nvPicPr>
          <p:cNvPr id="429059" name="Picture 3" descr="Orthmann 1975 Propylaeen 136h"/>
          <p:cNvPicPr>
            <a:picLocks noChangeAspect="1" noChangeArrowheads="1"/>
          </p:cNvPicPr>
          <p:nvPr/>
        </p:nvPicPr>
        <p:blipFill>
          <a:blip r:embed="rId4" cstate="screen"/>
          <a:srcRect/>
          <a:stretch>
            <a:fillRect/>
          </a:stretch>
        </p:blipFill>
        <p:spPr bwMode="auto">
          <a:xfrm>
            <a:off x="2590800" y="2387600"/>
            <a:ext cx="4495800" cy="2147888"/>
          </a:xfrm>
          <a:prstGeom prst="rect">
            <a:avLst/>
          </a:prstGeom>
          <a:noFill/>
        </p:spPr>
      </p:pic>
      <p:pic>
        <p:nvPicPr>
          <p:cNvPr id="429060" name="Picture 4" descr="Orthmann 1975 Propylaeen135e Adda seal "/>
          <p:cNvPicPr>
            <a:picLocks noChangeAspect="1" noChangeArrowheads="1"/>
          </p:cNvPicPr>
          <p:nvPr/>
        </p:nvPicPr>
        <p:blipFill>
          <a:blip r:embed="rId5"/>
          <a:srcRect/>
          <a:stretch>
            <a:fillRect/>
          </a:stretch>
        </p:blipFill>
        <p:spPr bwMode="auto">
          <a:xfrm>
            <a:off x="0" y="0"/>
            <a:ext cx="5334000" cy="2398713"/>
          </a:xfrm>
          <a:prstGeom prst="rect">
            <a:avLst/>
          </a:prstGeom>
          <a:noFill/>
        </p:spPr>
      </p:pic>
      <p:sp>
        <p:nvSpPr>
          <p:cNvPr id="429061" name="Oval 5"/>
          <p:cNvSpPr>
            <a:spLocks noChangeArrowheads="1"/>
          </p:cNvSpPr>
          <p:nvPr/>
        </p:nvSpPr>
        <p:spPr bwMode="auto">
          <a:xfrm>
            <a:off x="0" y="1600200"/>
            <a:ext cx="5638800" cy="914400"/>
          </a:xfrm>
          <a:prstGeom prst="ellipse">
            <a:avLst/>
          </a:prstGeom>
          <a:noFill/>
          <a:ln w="28575">
            <a:solidFill>
              <a:srgbClr val="FF3300"/>
            </a:solidFill>
            <a:round/>
            <a:headEnd/>
            <a:tailEnd/>
          </a:ln>
          <a:effectLst/>
        </p:spPr>
        <p:txBody>
          <a:bodyPr wrap="none" anchor="ctr"/>
          <a:lstStyle/>
          <a:p>
            <a:endParaRPr lang="en-US"/>
          </a:p>
        </p:txBody>
      </p:sp>
      <p:sp>
        <p:nvSpPr>
          <p:cNvPr id="429062" name="Oval 6"/>
          <p:cNvSpPr>
            <a:spLocks noChangeArrowheads="1"/>
          </p:cNvSpPr>
          <p:nvPr/>
        </p:nvSpPr>
        <p:spPr bwMode="auto">
          <a:xfrm>
            <a:off x="4572000" y="3733800"/>
            <a:ext cx="1752600" cy="762000"/>
          </a:xfrm>
          <a:prstGeom prst="ellipse">
            <a:avLst/>
          </a:prstGeom>
          <a:noFill/>
          <a:ln w="28575">
            <a:solidFill>
              <a:srgbClr val="FF3300"/>
            </a:solidFill>
            <a:round/>
            <a:headEnd/>
            <a:tailEnd/>
          </a:ln>
          <a:effectLst/>
        </p:spPr>
        <p:txBody>
          <a:bodyPr wrap="none" anchor="ctr"/>
          <a:lstStyle/>
          <a:p>
            <a:endParaRPr lang="en-US"/>
          </a:p>
        </p:txBody>
      </p:sp>
      <p:sp>
        <p:nvSpPr>
          <p:cNvPr id="429063" name="Oval 7"/>
          <p:cNvSpPr>
            <a:spLocks noChangeArrowheads="1"/>
          </p:cNvSpPr>
          <p:nvPr/>
        </p:nvSpPr>
        <p:spPr bwMode="auto">
          <a:xfrm>
            <a:off x="6553200" y="5943600"/>
            <a:ext cx="1143000" cy="914400"/>
          </a:xfrm>
          <a:prstGeom prst="ellipse">
            <a:avLst/>
          </a:prstGeom>
          <a:noFill/>
          <a:ln w="28575">
            <a:solidFill>
              <a:srgbClr val="FF3300"/>
            </a:solidFill>
            <a:round/>
            <a:headEnd/>
            <a:tailEnd/>
          </a:ln>
          <a:effectLst/>
        </p:spPr>
        <p:txBody>
          <a:bodyPr wrap="none" anchor="ctr"/>
          <a:lstStyle/>
          <a:p>
            <a:endParaRPr lang="en-US"/>
          </a:p>
        </p:txBody>
      </p:sp>
      <p:sp>
        <p:nvSpPr>
          <p:cNvPr id="429064" name="Text Box 8"/>
          <p:cNvSpPr txBox="1">
            <a:spLocks noChangeArrowheads="1"/>
          </p:cNvSpPr>
          <p:nvPr/>
        </p:nvSpPr>
        <p:spPr bwMode="auto">
          <a:xfrm>
            <a:off x="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9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90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90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9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1" grpId="0" animBg="1"/>
      <p:bldP spid="429062" grpId="0" animBg="1"/>
      <p:bldP spid="4290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descr="AKc21 - Kumarbi"/>
          <p:cNvPicPr>
            <a:picLocks noChangeAspect="1" noChangeArrowheads="1"/>
          </p:cNvPicPr>
          <p:nvPr/>
        </p:nvPicPr>
        <p:blipFill>
          <a:blip r:embed="rId2"/>
          <a:srcRect/>
          <a:stretch>
            <a:fillRect/>
          </a:stretch>
        </p:blipFill>
        <p:spPr bwMode="auto">
          <a:xfrm>
            <a:off x="1219200" y="530225"/>
            <a:ext cx="6705600" cy="6327775"/>
          </a:xfrm>
          <a:prstGeom prst="rect">
            <a:avLst/>
          </a:prstGeom>
          <a:noFill/>
        </p:spPr>
      </p:pic>
      <p:sp>
        <p:nvSpPr>
          <p:cNvPr id="500739" name="Text Box 3"/>
          <p:cNvSpPr txBox="1">
            <a:spLocks noChangeArrowheads="1"/>
          </p:cNvSpPr>
          <p:nvPr/>
        </p:nvSpPr>
        <p:spPr bwMode="auto">
          <a:xfrm>
            <a:off x="5867400" y="457200"/>
            <a:ext cx="2762250" cy="822325"/>
          </a:xfrm>
          <a:prstGeom prst="rect">
            <a:avLst/>
          </a:prstGeom>
          <a:noFill/>
          <a:ln w="9525">
            <a:noFill/>
            <a:miter lim="800000"/>
            <a:headEnd/>
            <a:tailEnd/>
          </a:ln>
          <a:effectLst/>
        </p:spPr>
        <p:txBody>
          <a:bodyPr wrap="none">
            <a:spAutoFit/>
          </a:bodyPr>
          <a:lstStyle/>
          <a:p>
            <a:r>
              <a:rPr lang="en-US" sz="2400">
                <a:latin typeface="Arial" pitchFamily="34" charset="0"/>
              </a:rPr>
              <a:t>il dio Kumarbi,</a:t>
            </a:r>
          </a:p>
          <a:p>
            <a:r>
              <a:rPr lang="en-US" sz="2400">
                <a:latin typeface="Arial" pitchFamily="34" charset="0"/>
              </a:rPr>
              <a:t>titolare del tempio?</a:t>
            </a:r>
          </a:p>
        </p:txBody>
      </p:sp>
      <p:sp>
        <p:nvSpPr>
          <p:cNvPr id="500741" name="Oval 5"/>
          <p:cNvSpPr>
            <a:spLocks noChangeArrowheads="1"/>
          </p:cNvSpPr>
          <p:nvPr/>
        </p:nvSpPr>
        <p:spPr bwMode="auto">
          <a:xfrm>
            <a:off x="2784475" y="4651375"/>
            <a:ext cx="5181600" cy="1905000"/>
          </a:xfrm>
          <a:prstGeom prst="ellipse">
            <a:avLst/>
          </a:prstGeom>
          <a:noFill/>
          <a:ln w="57150">
            <a:solidFill>
              <a:srgbClr val="FF3300"/>
            </a:solidFill>
            <a:round/>
            <a:headEnd/>
            <a:tailEnd/>
          </a:ln>
          <a:effectLst/>
        </p:spPr>
        <p:txBody>
          <a:bodyPr wrap="none" anchor="ctr"/>
          <a:lstStyle/>
          <a:p>
            <a:endParaRPr lang="en-US"/>
          </a:p>
        </p:txBody>
      </p:sp>
      <p:sp>
        <p:nvSpPr>
          <p:cNvPr id="500742" name="Text Box 6"/>
          <p:cNvSpPr txBox="1">
            <a:spLocks noChangeArrowheads="1"/>
          </p:cNvSpPr>
          <p:nvPr/>
        </p:nvSpPr>
        <p:spPr bwMode="auto">
          <a:xfrm rot="16200000">
            <a:off x="7960519" y="5674519"/>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Text Box 2"/>
          <p:cNvSpPr txBox="1">
            <a:spLocks noChangeArrowheads="1"/>
          </p:cNvSpPr>
          <p:nvPr/>
        </p:nvSpPr>
        <p:spPr bwMode="auto">
          <a:xfrm>
            <a:off x="1600200" y="457200"/>
            <a:ext cx="5972175" cy="822325"/>
          </a:xfrm>
          <a:prstGeom prst="rect">
            <a:avLst/>
          </a:prstGeom>
          <a:noFill/>
          <a:ln w="9525">
            <a:noFill/>
            <a:miter lim="800000"/>
            <a:headEnd/>
            <a:tailEnd/>
          </a:ln>
          <a:effectLst/>
        </p:spPr>
        <p:txBody>
          <a:bodyPr wrap="none">
            <a:spAutoFit/>
          </a:bodyPr>
          <a:lstStyle/>
          <a:p>
            <a:r>
              <a:rPr lang="en-US" sz="2400">
                <a:latin typeface="Arial Black" pitchFamily="34" charset="0"/>
              </a:rPr>
              <a:t>J6</a:t>
            </a:r>
          </a:p>
          <a:p>
            <a:r>
              <a:rPr lang="en-US" sz="2400">
                <a:latin typeface="Arial Black" pitchFamily="34" charset="0"/>
              </a:rPr>
              <a:t>The eastern frame of the staircase</a:t>
            </a:r>
          </a:p>
        </p:txBody>
      </p:sp>
      <p:sp>
        <p:nvSpPr>
          <p:cNvPr id="697347" name="Rectangle 3"/>
          <p:cNvSpPr>
            <a:spLocks noChangeArrowheads="1"/>
          </p:cNvSpPr>
          <p:nvPr/>
        </p:nvSpPr>
        <p:spPr bwMode="auto">
          <a:xfrm>
            <a:off x="1600200" y="1600200"/>
            <a:ext cx="6096000" cy="3387725"/>
          </a:xfrm>
          <a:prstGeom prst="rect">
            <a:avLst/>
          </a:prstGeom>
          <a:noFill/>
          <a:ln w="9525">
            <a:noFill/>
            <a:miter lim="800000"/>
            <a:headEnd/>
            <a:tailEnd/>
          </a:ln>
          <a:effectLst/>
        </p:spPr>
        <p:txBody>
          <a:bodyPr>
            <a:spAutoFit/>
          </a:bodyPr>
          <a:lstStyle/>
          <a:p>
            <a:r>
              <a:rPr lang="en-US" sz="1800">
                <a:latin typeface="Arial" pitchFamily="34" charset="0"/>
              </a:rPr>
              <a:t>Excavations in J6 explored the situation to the east of the great staircase.</a:t>
            </a:r>
          </a:p>
          <a:p>
            <a:r>
              <a:rPr lang="en-US" sz="1800">
                <a:latin typeface="Arial" pitchFamily="34" charset="0"/>
              </a:rPr>
              <a:t>It was originally thought that the wall flanking the staircase to the east would make a corner with the continuation of the revetment wall.</a:t>
            </a:r>
          </a:p>
          <a:p>
            <a:r>
              <a:rPr lang="en-US" sz="1800">
                <a:latin typeface="Arial" pitchFamily="34" charset="0"/>
              </a:rPr>
              <a:t>Instead, this side wall is free-standing, and the revetment wall presumably continues east in a line with the western wall: the side wall takes the place of the western “apron.”</a:t>
            </a:r>
          </a:p>
          <a:p>
            <a:r>
              <a:rPr lang="en-US" sz="1800">
                <a:latin typeface="Arial" pitchFamily="34" charset="0"/>
              </a:rPr>
              <a:t>An important feature are two “betili” that are placed against the southern end of the side wall: they may have served a similar function as the oblong vertical stones in the “Stelenreihe” at Tell Chuera.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8" name="Picture 2" descr="VDS909 1801 P1070619"/>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695299" name="Line 3"/>
          <p:cNvSpPr>
            <a:spLocks noChangeShapeType="1"/>
          </p:cNvSpPr>
          <p:nvPr/>
        </p:nvSpPr>
        <p:spPr bwMode="auto">
          <a:xfrm flipH="1">
            <a:off x="6019800" y="2133600"/>
            <a:ext cx="838200" cy="685800"/>
          </a:xfrm>
          <a:prstGeom prst="line">
            <a:avLst/>
          </a:prstGeom>
          <a:noFill/>
          <a:ln w="38100">
            <a:solidFill>
              <a:srgbClr val="FF3300"/>
            </a:solidFill>
            <a:round/>
            <a:headEnd/>
            <a:tailEnd type="triangle" w="med" len="med"/>
          </a:ln>
          <a:effectLst/>
        </p:spPr>
        <p:txBody>
          <a:bodyPr/>
          <a:lstStyle/>
          <a:p>
            <a:endParaRPr lang="en-US"/>
          </a:p>
        </p:txBody>
      </p:sp>
      <p:sp>
        <p:nvSpPr>
          <p:cNvPr id="695300" name="Line 4"/>
          <p:cNvSpPr>
            <a:spLocks noChangeShapeType="1"/>
          </p:cNvSpPr>
          <p:nvPr/>
        </p:nvSpPr>
        <p:spPr bwMode="auto">
          <a:xfrm flipH="1">
            <a:off x="6705600" y="2971800"/>
            <a:ext cx="838200" cy="685800"/>
          </a:xfrm>
          <a:prstGeom prst="line">
            <a:avLst/>
          </a:prstGeom>
          <a:noFill/>
          <a:ln w="38100">
            <a:solidFill>
              <a:srgbClr val="FF3300"/>
            </a:solidFill>
            <a:round/>
            <a:headEnd/>
            <a:tailEnd type="triangle" w="med" len="med"/>
          </a:ln>
          <a:effectLst/>
        </p:spPr>
        <p:txBody>
          <a:bodyPr/>
          <a:lstStyle/>
          <a:p>
            <a:endParaRPr lang="en-US"/>
          </a:p>
        </p:txBody>
      </p:sp>
      <p:sp>
        <p:nvSpPr>
          <p:cNvPr id="695301" name="Text Box 5"/>
          <p:cNvSpPr txBox="1">
            <a:spLocks noChangeArrowheads="1"/>
          </p:cNvSpPr>
          <p:nvPr/>
        </p:nvSpPr>
        <p:spPr bwMode="auto">
          <a:xfrm>
            <a:off x="6613525" y="1846263"/>
            <a:ext cx="909638" cy="304800"/>
          </a:xfrm>
          <a:prstGeom prst="rect">
            <a:avLst/>
          </a:prstGeom>
          <a:solidFill>
            <a:schemeClr val="bg1"/>
          </a:solidFill>
          <a:ln w="9525">
            <a:noFill/>
            <a:miter lim="800000"/>
            <a:headEnd/>
            <a:tailEnd/>
          </a:ln>
          <a:effectLst/>
        </p:spPr>
        <p:txBody>
          <a:bodyPr wrap="none">
            <a:spAutoFit/>
          </a:bodyPr>
          <a:lstStyle/>
          <a:p>
            <a:r>
              <a:rPr lang="en-US"/>
              <a:t>Side wall</a:t>
            </a:r>
          </a:p>
        </p:txBody>
      </p:sp>
      <p:sp>
        <p:nvSpPr>
          <p:cNvPr id="695303" name="Text Box 7"/>
          <p:cNvSpPr txBox="1">
            <a:spLocks noChangeArrowheads="1"/>
          </p:cNvSpPr>
          <p:nvPr/>
        </p:nvSpPr>
        <p:spPr bwMode="auto">
          <a:xfrm>
            <a:off x="7239000" y="2667000"/>
            <a:ext cx="771525" cy="304800"/>
          </a:xfrm>
          <a:prstGeom prst="rect">
            <a:avLst/>
          </a:prstGeom>
          <a:solidFill>
            <a:schemeClr val="bg1"/>
          </a:solidFill>
          <a:ln w="9525">
            <a:noFill/>
            <a:miter lim="800000"/>
            <a:headEnd/>
            <a:tailEnd/>
          </a:ln>
          <a:effectLst/>
        </p:spPr>
        <p:txBody>
          <a:bodyPr wrap="none">
            <a:spAutoFit/>
          </a:bodyPr>
          <a:lstStyle/>
          <a:p>
            <a:r>
              <a:rPr lang="en-US"/>
              <a:t>“Betili”</a:t>
            </a:r>
          </a:p>
        </p:txBody>
      </p:sp>
      <p:sp>
        <p:nvSpPr>
          <p:cNvPr id="695304" name="Text Box 8"/>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2" name="Picture 4" descr="VDS915 0722 dM 076"/>
          <p:cNvPicPr>
            <a:picLocks noChangeAspect="1" noChangeArrowheads="1"/>
          </p:cNvPicPr>
          <p:nvPr/>
        </p:nvPicPr>
        <p:blipFill>
          <a:blip r:embed="rId2" cstate="screen"/>
          <a:srcRect/>
          <a:stretch>
            <a:fillRect/>
          </a:stretch>
        </p:blipFill>
        <p:spPr bwMode="auto">
          <a:xfrm>
            <a:off x="0" y="0"/>
            <a:ext cx="8763000" cy="6572250"/>
          </a:xfrm>
          <a:prstGeom prst="rect">
            <a:avLst/>
          </a:prstGeom>
          <a:noFill/>
        </p:spPr>
      </p:pic>
      <p:sp>
        <p:nvSpPr>
          <p:cNvPr id="503814" name="Text Box 6"/>
          <p:cNvSpPr txBox="1">
            <a:spLocks noChangeArrowheads="1"/>
          </p:cNvSpPr>
          <p:nvPr/>
        </p:nvSpPr>
        <p:spPr bwMode="auto">
          <a:xfrm>
            <a:off x="6918325"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descr="VDS911 1535 P1070898"/>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694275"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VDS914 0743 dM 001"/>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693251"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P1090661"/>
          <p:cNvPicPr>
            <a:picLocks noChangeAspect="1" noChangeArrowheads="1"/>
          </p:cNvPicPr>
          <p:nvPr/>
        </p:nvPicPr>
        <p:blipFill>
          <a:blip r:embed="rId2" cstate="screen"/>
          <a:srcRect/>
          <a:stretch>
            <a:fillRect/>
          </a:stretch>
        </p:blipFill>
        <p:spPr bwMode="auto">
          <a:xfrm>
            <a:off x="0" y="0"/>
            <a:ext cx="8686800" cy="6515100"/>
          </a:xfrm>
          <a:prstGeom prst="rect">
            <a:avLst/>
          </a:prstGeom>
          <a:noFill/>
        </p:spPr>
      </p:pic>
      <p:sp>
        <p:nvSpPr>
          <p:cNvPr id="405511" name="Text Box 7"/>
          <p:cNvSpPr txBox="1">
            <a:spLocks noChangeArrowheads="1"/>
          </p:cNvSpPr>
          <p:nvPr/>
        </p:nvSpPr>
        <p:spPr bwMode="auto">
          <a:xfrm>
            <a:off x="6918325"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6" name="Picture 4" descr="VDS917 0710 dM 020"/>
          <p:cNvPicPr>
            <a:picLocks noChangeAspect="1" noChangeArrowheads="1"/>
          </p:cNvPicPr>
          <p:nvPr/>
        </p:nvPicPr>
        <p:blipFill>
          <a:blip r:embed="rId2" cstate="screen"/>
          <a:srcRect/>
          <a:stretch>
            <a:fillRect/>
          </a:stretch>
        </p:blipFill>
        <p:spPr bwMode="auto">
          <a:xfrm>
            <a:off x="0" y="0"/>
            <a:ext cx="8458200" cy="6343650"/>
          </a:xfrm>
          <a:prstGeom prst="rect">
            <a:avLst/>
          </a:prstGeom>
          <a:noFill/>
        </p:spPr>
      </p:pic>
      <p:sp>
        <p:nvSpPr>
          <p:cNvPr id="504837" name="Line 5"/>
          <p:cNvSpPr>
            <a:spLocks noChangeShapeType="1"/>
          </p:cNvSpPr>
          <p:nvPr/>
        </p:nvSpPr>
        <p:spPr bwMode="auto">
          <a:xfrm flipH="1">
            <a:off x="1600200" y="3429000"/>
            <a:ext cx="1479550" cy="1108075"/>
          </a:xfrm>
          <a:prstGeom prst="line">
            <a:avLst/>
          </a:prstGeom>
          <a:noFill/>
          <a:ln w="57150">
            <a:solidFill>
              <a:srgbClr val="FF3300"/>
            </a:solidFill>
            <a:round/>
            <a:headEnd/>
            <a:tailEnd type="triangle" w="med" len="med"/>
          </a:ln>
          <a:effectLst/>
        </p:spPr>
        <p:txBody>
          <a:bodyPr/>
          <a:lstStyle/>
          <a:p>
            <a:endParaRPr lang="en-US"/>
          </a:p>
        </p:txBody>
      </p:sp>
      <p:sp>
        <p:nvSpPr>
          <p:cNvPr id="504838" name="Text Box 6"/>
          <p:cNvSpPr txBox="1">
            <a:spLocks noChangeArrowheads="1"/>
          </p:cNvSpPr>
          <p:nvPr/>
        </p:nvSpPr>
        <p:spPr bwMode="auto">
          <a:xfrm>
            <a:off x="2819400" y="2895600"/>
            <a:ext cx="2322513" cy="304800"/>
          </a:xfrm>
          <a:prstGeom prst="rect">
            <a:avLst/>
          </a:prstGeom>
          <a:solidFill>
            <a:schemeClr val="bg1"/>
          </a:solidFill>
          <a:ln w="9525">
            <a:noFill/>
            <a:miter lim="800000"/>
            <a:headEnd/>
            <a:tailEnd/>
          </a:ln>
          <a:effectLst/>
        </p:spPr>
        <p:txBody>
          <a:bodyPr wrap="none">
            <a:spAutoFit/>
          </a:bodyPr>
          <a:lstStyle/>
          <a:p>
            <a:r>
              <a:rPr lang="en-US"/>
              <a:t>Bricks supporting the betili</a:t>
            </a:r>
          </a:p>
        </p:txBody>
      </p:sp>
      <p:sp>
        <p:nvSpPr>
          <p:cNvPr id="504839" name="Text Box 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descr="Syro-Mesopotamia base map mountains O909 with Urkesh only"/>
          <p:cNvPicPr>
            <a:picLocks noChangeAspect="1" noChangeArrowheads="1"/>
          </p:cNvPicPr>
          <p:nvPr/>
        </p:nvPicPr>
        <p:blipFill>
          <a:blip r:embed="rId2"/>
          <a:srcRect/>
          <a:stretch>
            <a:fillRect/>
          </a:stretch>
        </p:blipFill>
        <p:spPr bwMode="auto">
          <a:xfrm>
            <a:off x="-457200" y="0"/>
            <a:ext cx="9601200" cy="7847013"/>
          </a:xfrm>
          <a:prstGeom prst="rect">
            <a:avLst/>
          </a:prstGeom>
          <a:noFill/>
        </p:spPr>
      </p:pic>
      <p:sp>
        <p:nvSpPr>
          <p:cNvPr id="267269" name="Text Box 5"/>
          <p:cNvSpPr txBox="1">
            <a:spLocks noChangeArrowheads="1"/>
          </p:cNvSpPr>
          <p:nvPr/>
        </p:nvSpPr>
        <p:spPr bwMode="auto">
          <a:xfrm>
            <a:off x="54864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6" name="Picture 4" descr="VDS914 0743 dM 004"/>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699397"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8" name="Picture 2" descr="VDS917 0710 dM 046"/>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6" name="Picture 2" descr="VDS909 1801 P1070613"/>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681987"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8" name="Picture 4" descr="VDS909 1801 P1070611"/>
          <p:cNvPicPr>
            <a:picLocks noChangeAspect="1" noChangeArrowheads="1"/>
          </p:cNvPicPr>
          <p:nvPr/>
        </p:nvPicPr>
        <p:blipFill>
          <a:blip r:embed="rId2" cstate="screen"/>
          <a:srcRect/>
          <a:stretch>
            <a:fillRect/>
          </a:stretch>
        </p:blipFill>
        <p:spPr bwMode="auto">
          <a:xfrm>
            <a:off x="0" y="0"/>
            <a:ext cx="5141913" cy="6858000"/>
          </a:xfrm>
          <a:prstGeom prst="rect">
            <a:avLst/>
          </a:prstGeom>
          <a:noFill/>
        </p:spPr>
      </p:pic>
      <p:pic>
        <p:nvPicPr>
          <p:cNvPr id="472069" name="Picture 5" descr="VDS914 0743 dM 005"/>
          <p:cNvPicPr>
            <a:picLocks noChangeAspect="1" noChangeArrowheads="1"/>
          </p:cNvPicPr>
          <p:nvPr/>
        </p:nvPicPr>
        <p:blipFill>
          <a:blip r:embed="rId3" cstate="screen"/>
          <a:srcRect/>
          <a:stretch>
            <a:fillRect/>
          </a:stretch>
        </p:blipFill>
        <p:spPr bwMode="auto">
          <a:xfrm>
            <a:off x="5337175" y="0"/>
            <a:ext cx="3806825" cy="5076825"/>
          </a:xfrm>
          <a:prstGeom prst="rect">
            <a:avLst/>
          </a:prstGeom>
          <a:noFill/>
        </p:spPr>
      </p:pic>
      <p:sp>
        <p:nvSpPr>
          <p:cNvPr id="472070" name="Text Box 6"/>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Text Box 2"/>
          <p:cNvSpPr txBox="1">
            <a:spLocks noChangeArrowheads="1"/>
          </p:cNvSpPr>
          <p:nvPr/>
        </p:nvSpPr>
        <p:spPr bwMode="auto">
          <a:xfrm>
            <a:off x="1600200" y="457200"/>
            <a:ext cx="5162550" cy="822325"/>
          </a:xfrm>
          <a:prstGeom prst="rect">
            <a:avLst/>
          </a:prstGeom>
          <a:noFill/>
          <a:ln w="9525">
            <a:noFill/>
            <a:miter lim="800000"/>
            <a:headEnd/>
            <a:tailEnd/>
          </a:ln>
          <a:effectLst/>
        </p:spPr>
        <p:txBody>
          <a:bodyPr wrap="none">
            <a:spAutoFit/>
          </a:bodyPr>
          <a:lstStyle/>
          <a:p>
            <a:r>
              <a:rPr lang="en-US" sz="2400">
                <a:latin typeface="Arial Black" pitchFamily="34" charset="0"/>
              </a:rPr>
              <a:t>J7</a:t>
            </a:r>
          </a:p>
          <a:p>
            <a:r>
              <a:rPr lang="en-US" sz="2400">
                <a:latin typeface="Arial Black" pitchFamily="34" charset="0"/>
              </a:rPr>
              <a:t>The southern end of the Plaza</a:t>
            </a:r>
          </a:p>
        </p:txBody>
      </p:sp>
      <p:sp>
        <p:nvSpPr>
          <p:cNvPr id="698371" name="Rectangle 3"/>
          <p:cNvSpPr>
            <a:spLocks noChangeArrowheads="1"/>
          </p:cNvSpPr>
          <p:nvPr/>
        </p:nvSpPr>
        <p:spPr bwMode="auto">
          <a:xfrm>
            <a:off x="1600200" y="1600200"/>
            <a:ext cx="6096000" cy="366713"/>
          </a:xfrm>
          <a:prstGeom prst="rect">
            <a:avLst/>
          </a:prstGeom>
          <a:noFill/>
          <a:ln w="9525">
            <a:noFill/>
            <a:miter lim="800000"/>
            <a:headEnd/>
            <a:tailEnd/>
          </a:ln>
          <a:effectLst/>
        </p:spPr>
        <p:txBody>
          <a:bodyPr>
            <a:spAutoFit/>
          </a:bodyPr>
          <a:lstStyle/>
          <a:p>
            <a:endParaRPr lang="en-US" sz="1800">
              <a:latin typeface="Arial" pitchFamily="34" charset="0"/>
            </a:endParaRPr>
          </a:p>
        </p:txBody>
      </p:sp>
      <p:sp>
        <p:nvSpPr>
          <p:cNvPr id="698372" name="Rectangle 4"/>
          <p:cNvSpPr>
            <a:spLocks noChangeArrowheads="1"/>
          </p:cNvSpPr>
          <p:nvPr/>
        </p:nvSpPr>
        <p:spPr bwMode="auto">
          <a:xfrm>
            <a:off x="1600200" y="1600200"/>
            <a:ext cx="6096000" cy="3113088"/>
          </a:xfrm>
          <a:prstGeom prst="rect">
            <a:avLst/>
          </a:prstGeom>
          <a:noFill/>
          <a:ln w="9525">
            <a:noFill/>
            <a:miter lim="800000"/>
            <a:headEnd/>
            <a:tailEnd/>
          </a:ln>
          <a:effectLst/>
        </p:spPr>
        <p:txBody>
          <a:bodyPr>
            <a:spAutoFit/>
          </a:bodyPr>
          <a:lstStyle/>
          <a:p>
            <a:r>
              <a:rPr lang="en-US" sz="1800">
                <a:latin typeface="Arial" pitchFamily="34" charset="0"/>
              </a:rPr>
              <a:t>The deposit overlaying the Plaza is “inert” in the sense that, from all we know so far, there were no structures – only the accumulations resulting from the water flow and the wind. As a result, excavations can proceed at a faster pace than in other operations.</a:t>
            </a:r>
          </a:p>
          <a:p>
            <a:r>
              <a:rPr lang="en-US" sz="1800">
                <a:latin typeface="Arial" pitchFamily="34" charset="0"/>
              </a:rPr>
              <a:t>In J7 we opened a large triangular swath that will eventually open a broad vista from the south-eastern corner of the Plaza looking towards the Terrace, at a vantage point where one can particularly appreciate the view of the staircase from the same elevaion as the ancients (that of the Plaza).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6" name="Picture 4" descr="DSCN4920"/>
          <p:cNvPicPr>
            <a:picLocks noChangeAspect="1" noChangeArrowheads="1"/>
          </p:cNvPicPr>
          <p:nvPr/>
        </p:nvPicPr>
        <p:blipFill>
          <a:blip r:embed="rId2" cstate="screen"/>
          <a:srcRect/>
          <a:stretch>
            <a:fillRect/>
          </a:stretch>
        </p:blipFill>
        <p:spPr bwMode="auto">
          <a:xfrm>
            <a:off x="0" y="0"/>
            <a:ext cx="8458200" cy="6345238"/>
          </a:xfrm>
          <a:prstGeom prst="rect">
            <a:avLst/>
          </a:prstGeom>
          <a:noFill/>
        </p:spPr>
      </p:pic>
      <p:sp>
        <p:nvSpPr>
          <p:cNvPr id="525317" name="Line 5"/>
          <p:cNvSpPr>
            <a:spLocks noChangeShapeType="1"/>
          </p:cNvSpPr>
          <p:nvPr/>
        </p:nvSpPr>
        <p:spPr bwMode="auto">
          <a:xfrm flipH="1" flipV="1">
            <a:off x="3276600" y="1371600"/>
            <a:ext cx="2536825" cy="5032375"/>
          </a:xfrm>
          <a:prstGeom prst="line">
            <a:avLst/>
          </a:prstGeom>
          <a:noFill/>
          <a:ln w="57150">
            <a:solidFill>
              <a:srgbClr val="FF3300"/>
            </a:solidFill>
            <a:round/>
            <a:headEnd/>
            <a:tailEnd type="triangle" w="med" len="med"/>
          </a:ln>
          <a:effectLst/>
        </p:spPr>
        <p:txBody>
          <a:bodyPr/>
          <a:lstStyle/>
          <a:p>
            <a:endParaRPr lang="en-US"/>
          </a:p>
        </p:txBody>
      </p:sp>
      <p:sp>
        <p:nvSpPr>
          <p:cNvPr id="525318" name="Line 6"/>
          <p:cNvSpPr>
            <a:spLocks noChangeShapeType="1"/>
          </p:cNvSpPr>
          <p:nvPr/>
        </p:nvSpPr>
        <p:spPr bwMode="auto">
          <a:xfrm flipH="1" flipV="1">
            <a:off x="5715000" y="1066800"/>
            <a:ext cx="282575" cy="5241925"/>
          </a:xfrm>
          <a:prstGeom prst="line">
            <a:avLst/>
          </a:prstGeom>
          <a:noFill/>
          <a:ln w="57150">
            <a:solidFill>
              <a:srgbClr val="FF3300"/>
            </a:solidFill>
            <a:round/>
            <a:headEnd/>
            <a:tailEnd type="triangle" w="med" len="med"/>
          </a:ln>
          <a:effectLst/>
        </p:spPr>
        <p:txBody>
          <a:bodyPr/>
          <a:lstStyle/>
          <a:p>
            <a:endParaRPr lang="en-US"/>
          </a:p>
        </p:txBody>
      </p:sp>
      <p:sp>
        <p:nvSpPr>
          <p:cNvPr id="525319" name="Text Box 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5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5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7" grpId="0" animBg="1"/>
      <p:bldP spid="5253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40" name="Picture 4" descr="P1090638"/>
          <p:cNvPicPr>
            <a:picLocks noChangeAspect="1" noChangeArrowheads="1"/>
          </p:cNvPicPr>
          <p:nvPr/>
        </p:nvPicPr>
        <p:blipFill>
          <a:blip r:embed="rId2" cstate="screen"/>
          <a:srcRect/>
          <a:stretch>
            <a:fillRect/>
          </a:stretch>
        </p:blipFill>
        <p:spPr bwMode="auto">
          <a:xfrm>
            <a:off x="-228600" y="0"/>
            <a:ext cx="8534400" cy="6400800"/>
          </a:xfrm>
          <a:prstGeom prst="rect">
            <a:avLst/>
          </a:prstGeom>
          <a:noFill/>
        </p:spPr>
      </p:pic>
      <p:sp>
        <p:nvSpPr>
          <p:cNvPr id="526341" name="Line 5"/>
          <p:cNvSpPr>
            <a:spLocks noChangeShapeType="1"/>
          </p:cNvSpPr>
          <p:nvPr/>
        </p:nvSpPr>
        <p:spPr bwMode="auto">
          <a:xfrm flipH="1" flipV="1">
            <a:off x="2590800" y="1600200"/>
            <a:ext cx="3086100" cy="4664075"/>
          </a:xfrm>
          <a:prstGeom prst="line">
            <a:avLst/>
          </a:prstGeom>
          <a:noFill/>
          <a:ln w="57150">
            <a:solidFill>
              <a:srgbClr val="FF3300"/>
            </a:solidFill>
            <a:round/>
            <a:headEnd/>
            <a:tailEnd type="triangle" w="med" len="med"/>
          </a:ln>
          <a:effectLst/>
        </p:spPr>
        <p:txBody>
          <a:bodyPr/>
          <a:lstStyle/>
          <a:p>
            <a:endParaRPr lang="en-US"/>
          </a:p>
        </p:txBody>
      </p:sp>
      <p:sp>
        <p:nvSpPr>
          <p:cNvPr id="526342" name="Line 6"/>
          <p:cNvSpPr>
            <a:spLocks noChangeShapeType="1"/>
          </p:cNvSpPr>
          <p:nvPr/>
        </p:nvSpPr>
        <p:spPr bwMode="auto">
          <a:xfrm flipH="1" flipV="1">
            <a:off x="5867400" y="1524000"/>
            <a:ext cx="136525" cy="4732338"/>
          </a:xfrm>
          <a:prstGeom prst="line">
            <a:avLst/>
          </a:prstGeom>
          <a:noFill/>
          <a:ln w="57150">
            <a:solidFill>
              <a:srgbClr val="FF3300"/>
            </a:solidFill>
            <a:round/>
            <a:headEnd/>
            <a:tailEnd type="triangle" w="med" len="med"/>
          </a:ln>
          <a:effectLst/>
        </p:spPr>
        <p:txBody>
          <a:bodyPr/>
          <a:lstStyle/>
          <a:p>
            <a:endParaRPr lang="en-US"/>
          </a:p>
        </p:txBody>
      </p:sp>
      <p:sp>
        <p:nvSpPr>
          <p:cNvPr id="526343" name="Text Box 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63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6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descr="VDS926 0802 dM P1090641 cropped"/>
          <p:cNvPicPr>
            <a:picLocks noChangeAspect="1" noChangeArrowheads="1"/>
          </p:cNvPicPr>
          <p:nvPr/>
        </p:nvPicPr>
        <p:blipFill>
          <a:blip r:embed="rId2" cstate="screen"/>
          <a:srcRect/>
          <a:stretch>
            <a:fillRect/>
          </a:stretch>
        </p:blipFill>
        <p:spPr bwMode="auto">
          <a:xfrm>
            <a:off x="0" y="685800"/>
            <a:ext cx="8763000" cy="5751513"/>
          </a:xfrm>
          <a:prstGeom prst="rect">
            <a:avLst/>
          </a:prstGeom>
          <a:noFill/>
        </p:spPr>
      </p:pic>
      <p:sp>
        <p:nvSpPr>
          <p:cNvPr id="705539"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2" name="Picture 2" descr="VDS926 0802 dM P1090644 cropped"/>
          <p:cNvPicPr>
            <a:picLocks noChangeAspect="1" noChangeArrowheads="1"/>
          </p:cNvPicPr>
          <p:nvPr/>
        </p:nvPicPr>
        <p:blipFill>
          <a:blip r:embed="rId2" cstate="screen"/>
          <a:srcRect/>
          <a:stretch>
            <a:fillRect/>
          </a:stretch>
        </p:blipFill>
        <p:spPr bwMode="auto">
          <a:xfrm>
            <a:off x="0" y="304800"/>
            <a:ext cx="8763000" cy="5956300"/>
          </a:xfrm>
          <a:prstGeom prst="rect">
            <a:avLst/>
          </a:prstGeom>
          <a:noFill/>
        </p:spPr>
      </p:pic>
      <p:sp>
        <p:nvSpPr>
          <p:cNvPr id="706563"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6" name="Picture 2" descr="VDS914 0743 dM 003"/>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692227"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Syro-Mesopotamia base map mountains O909 with ethnic groups and Modern boundaries"/>
          <p:cNvPicPr>
            <a:picLocks noChangeAspect="1" noChangeArrowheads="1"/>
          </p:cNvPicPr>
          <p:nvPr/>
        </p:nvPicPr>
        <p:blipFill>
          <a:blip r:embed="rId2"/>
          <a:srcRect/>
          <a:stretch>
            <a:fillRect/>
          </a:stretch>
        </p:blipFill>
        <p:spPr bwMode="auto">
          <a:xfrm>
            <a:off x="-457200" y="0"/>
            <a:ext cx="9601200" cy="7847013"/>
          </a:xfrm>
          <a:prstGeom prst="rect">
            <a:avLst/>
          </a:prstGeom>
          <a:noFill/>
        </p:spPr>
      </p:pic>
      <p:sp>
        <p:nvSpPr>
          <p:cNvPr id="122887" name="Text Box 7"/>
          <p:cNvSpPr txBox="1">
            <a:spLocks noChangeArrowheads="1"/>
          </p:cNvSpPr>
          <p:nvPr/>
        </p:nvSpPr>
        <p:spPr bwMode="auto">
          <a:xfrm>
            <a:off x="1447800" y="2209800"/>
            <a:ext cx="1116013" cy="457200"/>
          </a:xfrm>
          <a:prstGeom prst="rect">
            <a:avLst/>
          </a:prstGeom>
          <a:noFill/>
          <a:ln w="9525" algn="ctr">
            <a:noFill/>
            <a:miter lim="800000"/>
            <a:headEnd/>
            <a:tailEnd/>
          </a:ln>
          <a:effectLst/>
        </p:spPr>
        <p:txBody>
          <a:bodyPr wrap="none">
            <a:spAutoFit/>
          </a:bodyPr>
          <a:lstStyle/>
          <a:p>
            <a:pPr algn="ctr"/>
            <a:r>
              <a:rPr lang="en-US" sz="2400" b="1" i="1">
                <a:latin typeface="Arial" pitchFamily="34" charset="0"/>
              </a:rPr>
              <a:t>SYRIA</a:t>
            </a:r>
          </a:p>
        </p:txBody>
      </p:sp>
      <p:sp>
        <p:nvSpPr>
          <p:cNvPr id="122888" name="Text Box 8"/>
          <p:cNvSpPr txBox="1">
            <a:spLocks noChangeArrowheads="1"/>
          </p:cNvSpPr>
          <p:nvPr/>
        </p:nvSpPr>
        <p:spPr bwMode="auto">
          <a:xfrm>
            <a:off x="457200" y="152400"/>
            <a:ext cx="1438275" cy="457200"/>
          </a:xfrm>
          <a:prstGeom prst="rect">
            <a:avLst/>
          </a:prstGeom>
          <a:solidFill>
            <a:schemeClr val="bg1"/>
          </a:solidFill>
          <a:ln w="9525" algn="ctr">
            <a:noFill/>
            <a:miter lim="800000"/>
            <a:headEnd/>
            <a:tailEnd/>
          </a:ln>
          <a:effectLst/>
        </p:spPr>
        <p:txBody>
          <a:bodyPr wrap="none">
            <a:spAutoFit/>
          </a:bodyPr>
          <a:lstStyle/>
          <a:p>
            <a:pPr algn="ctr"/>
            <a:r>
              <a:rPr lang="en-US" sz="2400" b="1" i="1">
                <a:latin typeface="Arial" pitchFamily="34" charset="0"/>
              </a:rPr>
              <a:t>TURKEY</a:t>
            </a:r>
          </a:p>
        </p:txBody>
      </p:sp>
      <p:sp>
        <p:nvSpPr>
          <p:cNvPr id="122889" name="Text Box 9"/>
          <p:cNvSpPr txBox="1">
            <a:spLocks noChangeArrowheads="1"/>
          </p:cNvSpPr>
          <p:nvPr/>
        </p:nvSpPr>
        <p:spPr bwMode="auto">
          <a:xfrm>
            <a:off x="4202113" y="2362200"/>
            <a:ext cx="946150" cy="457200"/>
          </a:xfrm>
          <a:prstGeom prst="rect">
            <a:avLst/>
          </a:prstGeom>
          <a:noFill/>
          <a:ln w="9525" algn="ctr">
            <a:noFill/>
            <a:miter lim="800000"/>
            <a:headEnd/>
            <a:tailEnd/>
          </a:ln>
          <a:effectLst/>
        </p:spPr>
        <p:txBody>
          <a:bodyPr wrap="none">
            <a:spAutoFit/>
          </a:bodyPr>
          <a:lstStyle/>
          <a:p>
            <a:pPr algn="ctr"/>
            <a:r>
              <a:rPr lang="en-US" sz="2400" b="1" i="1">
                <a:latin typeface="Arial" pitchFamily="34" charset="0"/>
              </a:rPr>
              <a:t>IRAQ</a:t>
            </a:r>
          </a:p>
        </p:txBody>
      </p:sp>
      <p:sp>
        <p:nvSpPr>
          <p:cNvPr id="122890" name="Text Box 10"/>
          <p:cNvSpPr txBox="1">
            <a:spLocks noChangeArrowheads="1"/>
          </p:cNvSpPr>
          <p:nvPr/>
        </p:nvSpPr>
        <p:spPr bwMode="auto">
          <a:xfrm>
            <a:off x="54102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ctrTitle"/>
          </p:nvPr>
        </p:nvSpPr>
        <p:spPr>
          <a:xfrm>
            <a:off x="685800" y="1143000"/>
            <a:ext cx="7772400" cy="1470025"/>
          </a:xfrm>
        </p:spPr>
        <p:txBody>
          <a:bodyPr/>
          <a:lstStyle/>
          <a:p>
            <a:r>
              <a:rPr lang="en-US" sz="4000" b="1">
                <a:solidFill>
                  <a:schemeClr val="accent2"/>
                </a:solidFill>
              </a:rPr>
              <a:t>3</a:t>
            </a:r>
            <a:br>
              <a:rPr lang="en-US" sz="4000" b="1">
                <a:solidFill>
                  <a:schemeClr val="accent2"/>
                </a:solidFill>
              </a:rPr>
            </a:br>
            <a:r>
              <a:rPr lang="en-US" sz="4000" b="1">
                <a:solidFill>
                  <a:schemeClr val="accent2"/>
                </a:solidFill>
              </a:rPr>
              <a:t>The Western Service Quarter</a:t>
            </a:r>
            <a:br>
              <a:rPr lang="en-US" sz="4000" b="1">
                <a:solidFill>
                  <a:schemeClr val="accent2"/>
                </a:solidFill>
              </a:rPr>
            </a:br>
            <a:r>
              <a:rPr lang="en-US" sz="4000" b="1">
                <a:solidFill>
                  <a:schemeClr val="accent2"/>
                </a:solidFill>
              </a:rPr>
              <a:t>(A20)</a:t>
            </a:r>
            <a:br>
              <a:rPr lang="en-US" sz="4000" b="1">
                <a:solidFill>
                  <a:schemeClr val="accent2"/>
                </a:solidFill>
              </a:rPr>
            </a:br>
            <a:endParaRPr lang="en-US" sz="4000" b="1">
              <a:solidFill>
                <a:schemeClr val="accent2"/>
              </a:solidFill>
            </a:endParaRPr>
          </a:p>
        </p:txBody>
      </p:sp>
      <p:sp>
        <p:nvSpPr>
          <p:cNvPr id="707587" name="Rectangle 3"/>
          <p:cNvSpPr>
            <a:spLocks noChangeArrowheads="1"/>
          </p:cNvSpPr>
          <p:nvPr/>
        </p:nvSpPr>
        <p:spPr bwMode="auto">
          <a:xfrm>
            <a:off x="1828800" y="3733800"/>
            <a:ext cx="5867400" cy="2289175"/>
          </a:xfrm>
          <a:prstGeom prst="rect">
            <a:avLst/>
          </a:prstGeom>
          <a:noFill/>
          <a:ln w="9525">
            <a:noFill/>
            <a:miter lim="800000"/>
            <a:headEnd/>
            <a:tailEnd/>
          </a:ln>
          <a:effectLst/>
        </p:spPr>
        <p:txBody>
          <a:bodyPr>
            <a:spAutoFit/>
          </a:bodyPr>
          <a:lstStyle/>
          <a:p>
            <a:r>
              <a:rPr lang="en-US" sz="1800">
                <a:latin typeface="Arial" pitchFamily="34" charset="0"/>
              </a:rPr>
              <a:t>We resumed excavations in the area where, at a lower elevation, there is the Palace of Tupkish.</a:t>
            </a:r>
          </a:p>
          <a:p>
            <a:r>
              <a:rPr lang="en-US" sz="1800">
                <a:latin typeface="Arial" pitchFamily="34" charset="0"/>
              </a:rPr>
              <a:t>This year we opened unit A20, linking A18 and A19 excavated in earlier years.</a:t>
            </a:r>
          </a:p>
          <a:p>
            <a:r>
              <a:rPr lang="en-US" sz="1800">
                <a:latin typeface="Arial" pitchFamily="34" charset="0"/>
              </a:rPr>
              <a:t>The structures exposed suggest that this was a service area in function of the temple in the late Mittani period, at which time the Temple was accessed through the staircase exposed in J5.</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descr="AA DSCN5112"/>
          <p:cNvPicPr>
            <a:picLocks noChangeAspect="1" noChangeArrowheads="1"/>
          </p:cNvPicPr>
          <p:nvPr/>
        </p:nvPicPr>
        <p:blipFill>
          <a:blip r:embed="rId2" cstate="screen"/>
          <a:srcRect/>
          <a:stretch>
            <a:fillRect/>
          </a:stretch>
        </p:blipFill>
        <p:spPr bwMode="auto">
          <a:xfrm>
            <a:off x="0" y="0"/>
            <a:ext cx="8610600" cy="6459538"/>
          </a:xfrm>
          <a:prstGeom prst="rect">
            <a:avLst/>
          </a:prstGeom>
          <a:noFill/>
        </p:spPr>
      </p:pic>
      <p:sp>
        <p:nvSpPr>
          <p:cNvPr id="708612" name="Text Box 4"/>
          <p:cNvSpPr txBox="1">
            <a:spLocks noChangeArrowheads="1"/>
          </p:cNvSpPr>
          <p:nvPr/>
        </p:nvSpPr>
        <p:spPr bwMode="auto">
          <a:xfrm>
            <a:off x="2971800" y="1600200"/>
            <a:ext cx="539750" cy="366713"/>
          </a:xfrm>
          <a:prstGeom prst="rect">
            <a:avLst/>
          </a:prstGeom>
          <a:noFill/>
          <a:ln w="9525">
            <a:noFill/>
            <a:miter lim="800000"/>
            <a:headEnd/>
            <a:tailEnd/>
          </a:ln>
          <a:effectLst/>
        </p:spPr>
        <p:txBody>
          <a:bodyPr wrap="none">
            <a:spAutoFit/>
          </a:bodyPr>
          <a:lstStyle/>
          <a:p>
            <a:r>
              <a:rPr lang="en-US" sz="1800">
                <a:latin typeface="Arial Black" pitchFamily="34" charset="0"/>
              </a:rPr>
              <a:t>AA</a:t>
            </a:r>
          </a:p>
        </p:txBody>
      </p:sp>
      <p:sp>
        <p:nvSpPr>
          <p:cNvPr id="708613" name="Text Box 5"/>
          <p:cNvSpPr txBox="1">
            <a:spLocks noChangeArrowheads="1"/>
          </p:cNvSpPr>
          <p:nvPr/>
        </p:nvSpPr>
        <p:spPr bwMode="auto">
          <a:xfrm>
            <a:off x="5029200" y="685800"/>
            <a:ext cx="666750" cy="366713"/>
          </a:xfrm>
          <a:prstGeom prst="rect">
            <a:avLst/>
          </a:prstGeom>
          <a:noFill/>
          <a:ln w="9525">
            <a:noFill/>
            <a:miter lim="800000"/>
            <a:headEnd/>
            <a:tailEnd/>
          </a:ln>
          <a:effectLst/>
        </p:spPr>
        <p:txBody>
          <a:bodyPr wrap="none">
            <a:spAutoFit/>
          </a:bodyPr>
          <a:lstStyle/>
          <a:p>
            <a:r>
              <a:rPr lang="en-US" sz="1800">
                <a:latin typeface="Arial Black" pitchFamily="34" charset="0"/>
              </a:rPr>
              <a:t>A20</a:t>
            </a:r>
          </a:p>
        </p:txBody>
      </p:sp>
      <p:sp>
        <p:nvSpPr>
          <p:cNvPr id="708614" name="Text Box 6"/>
          <p:cNvSpPr txBox="1">
            <a:spLocks noChangeArrowheads="1"/>
          </p:cNvSpPr>
          <p:nvPr/>
        </p:nvSpPr>
        <p:spPr bwMode="auto">
          <a:xfrm>
            <a:off x="7848600" y="457200"/>
            <a:ext cx="488950" cy="366713"/>
          </a:xfrm>
          <a:prstGeom prst="rect">
            <a:avLst/>
          </a:prstGeom>
          <a:noFill/>
          <a:ln w="9525">
            <a:noFill/>
            <a:miter lim="800000"/>
            <a:headEnd/>
            <a:tailEnd/>
          </a:ln>
          <a:effectLst/>
        </p:spPr>
        <p:txBody>
          <a:bodyPr wrap="none">
            <a:spAutoFit/>
          </a:bodyPr>
          <a:lstStyle/>
          <a:p>
            <a:r>
              <a:rPr lang="en-US" sz="1800">
                <a:latin typeface="Arial Black" pitchFamily="34" charset="0"/>
              </a:rPr>
              <a:t>J5</a:t>
            </a:r>
          </a:p>
        </p:txBody>
      </p:sp>
      <p:sp>
        <p:nvSpPr>
          <p:cNvPr id="708615" name="Text Box 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descr="A20 DSCN5021"/>
          <p:cNvPicPr>
            <a:picLocks noChangeAspect="1" noChangeArrowheads="1"/>
          </p:cNvPicPr>
          <p:nvPr/>
        </p:nvPicPr>
        <p:blipFill>
          <a:blip r:embed="rId2" cstate="screen"/>
          <a:srcRect/>
          <a:stretch>
            <a:fillRect/>
          </a:stretch>
        </p:blipFill>
        <p:spPr bwMode="auto">
          <a:xfrm>
            <a:off x="0" y="0"/>
            <a:ext cx="8382000" cy="6288088"/>
          </a:xfrm>
          <a:prstGeom prst="rect">
            <a:avLst/>
          </a:prstGeom>
          <a:noFill/>
        </p:spPr>
      </p:pic>
      <p:sp>
        <p:nvSpPr>
          <p:cNvPr id="709635" name="Text Box 3"/>
          <p:cNvSpPr txBox="1">
            <a:spLocks noChangeArrowheads="1"/>
          </p:cNvSpPr>
          <p:nvPr/>
        </p:nvSpPr>
        <p:spPr bwMode="auto">
          <a:xfrm>
            <a:off x="1981200" y="838200"/>
            <a:ext cx="666750" cy="366713"/>
          </a:xfrm>
          <a:prstGeom prst="rect">
            <a:avLst/>
          </a:prstGeom>
          <a:noFill/>
          <a:ln w="9525">
            <a:noFill/>
            <a:miter lim="800000"/>
            <a:headEnd/>
            <a:tailEnd/>
          </a:ln>
          <a:effectLst/>
        </p:spPr>
        <p:txBody>
          <a:bodyPr wrap="none">
            <a:spAutoFit/>
          </a:bodyPr>
          <a:lstStyle/>
          <a:p>
            <a:r>
              <a:rPr lang="en-US" sz="1800">
                <a:latin typeface="Arial Black" pitchFamily="34" charset="0"/>
              </a:rPr>
              <a:t>A20</a:t>
            </a:r>
          </a:p>
        </p:txBody>
      </p:sp>
      <p:sp>
        <p:nvSpPr>
          <p:cNvPr id="709636" name="Text Box 4"/>
          <p:cNvSpPr txBox="1">
            <a:spLocks noChangeArrowheads="1"/>
          </p:cNvSpPr>
          <p:nvPr/>
        </p:nvSpPr>
        <p:spPr bwMode="auto">
          <a:xfrm>
            <a:off x="5334000" y="381000"/>
            <a:ext cx="666750" cy="366713"/>
          </a:xfrm>
          <a:prstGeom prst="rect">
            <a:avLst/>
          </a:prstGeom>
          <a:noFill/>
          <a:ln w="9525">
            <a:noFill/>
            <a:miter lim="800000"/>
            <a:headEnd/>
            <a:tailEnd/>
          </a:ln>
          <a:effectLst/>
        </p:spPr>
        <p:txBody>
          <a:bodyPr wrap="none">
            <a:spAutoFit/>
          </a:bodyPr>
          <a:lstStyle/>
          <a:p>
            <a:r>
              <a:rPr lang="en-US" sz="1800">
                <a:latin typeface="Arial Black" pitchFamily="34" charset="0"/>
              </a:rPr>
              <a:t>A19</a:t>
            </a:r>
          </a:p>
        </p:txBody>
      </p:sp>
      <p:sp>
        <p:nvSpPr>
          <p:cNvPr id="709637" name="Text Box 5"/>
          <p:cNvSpPr txBox="1">
            <a:spLocks noChangeArrowheads="1"/>
          </p:cNvSpPr>
          <p:nvPr/>
        </p:nvSpPr>
        <p:spPr bwMode="auto">
          <a:xfrm>
            <a:off x="3810000" y="4724400"/>
            <a:ext cx="666750" cy="366713"/>
          </a:xfrm>
          <a:prstGeom prst="rect">
            <a:avLst/>
          </a:prstGeom>
          <a:noFill/>
          <a:ln w="9525">
            <a:noFill/>
            <a:miter lim="800000"/>
            <a:headEnd/>
            <a:tailEnd/>
          </a:ln>
          <a:effectLst/>
        </p:spPr>
        <p:txBody>
          <a:bodyPr wrap="none">
            <a:spAutoFit/>
          </a:bodyPr>
          <a:lstStyle/>
          <a:p>
            <a:r>
              <a:rPr lang="en-US" sz="1800">
                <a:latin typeface="Arial Black" pitchFamily="34" charset="0"/>
              </a:rPr>
              <a:t>A18</a:t>
            </a:r>
          </a:p>
        </p:txBody>
      </p:sp>
      <p:sp>
        <p:nvSpPr>
          <p:cNvPr id="709638" name="Text Box 6"/>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60" name="Picture 4" descr="VDS906 1013 dM 028"/>
          <p:cNvPicPr>
            <a:picLocks noChangeAspect="1" noChangeArrowheads="1"/>
          </p:cNvPicPr>
          <p:nvPr/>
        </p:nvPicPr>
        <p:blipFill>
          <a:blip r:embed="rId2" cstate="screen"/>
          <a:srcRect/>
          <a:stretch>
            <a:fillRect/>
          </a:stretch>
        </p:blipFill>
        <p:spPr bwMode="auto">
          <a:xfrm>
            <a:off x="0" y="0"/>
            <a:ext cx="8583613" cy="6438900"/>
          </a:xfrm>
          <a:prstGeom prst="rect">
            <a:avLst/>
          </a:prstGeom>
          <a:noFill/>
        </p:spPr>
      </p:pic>
      <p:sp>
        <p:nvSpPr>
          <p:cNvPr id="710661"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Grp="1" noChangeArrowheads="1"/>
          </p:cNvSpPr>
          <p:nvPr>
            <p:ph type="ctrTitle"/>
          </p:nvPr>
        </p:nvSpPr>
        <p:spPr>
          <a:xfrm>
            <a:off x="990600" y="-228600"/>
            <a:ext cx="6400800" cy="3962400"/>
          </a:xfrm>
        </p:spPr>
        <p:txBody>
          <a:bodyPr/>
          <a:lstStyle/>
          <a:p>
            <a:r>
              <a:rPr lang="en-US" sz="4800" b="1">
                <a:solidFill>
                  <a:schemeClr val="accent2"/>
                </a:solidFill>
              </a:rPr>
              <a:t>4</a:t>
            </a:r>
            <a:br>
              <a:rPr lang="en-US" sz="4800" b="1">
                <a:solidFill>
                  <a:schemeClr val="accent2"/>
                </a:solidFill>
              </a:rPr>
            </a:br>
            <a:r>
              <a:rPr lang="en-US" sz="4800" b="1">
                <a:solidFill>
                  <a:schemeClr val="accent2"/>
                </a:solidFill>
              </a:rPr>
              <a:t>The objects</a:t>
            </a:r>
            <a:endParaRPr lang="en-US" sz="4800" b="1">
              <a:solidFill>
                <a:schemeClr val="accent2"/>
              </a:solidFill>
              <a:latin typeface=""/>
            </a:endParaRPr>
          </a:p>
        </p:txBody>
      </p:sp>
      <p:sp>
        <p:nvSpPr>
          <p:cNvPr id="711683" name="Rectangle 3"/>
          <p:cNvSpPr>
            <a:spLocks noChangeArrowheads="1"/>
          </p:cNvSpPr>
          <p:nvPr/>
        </p:nvSpPr>
        <p:spPr bwMode="auto">
          <a:xfrm>
            <a:off x="1752600" y="3581400"/>
            <a:ext cx="5867400" cy="1190625"/>
          </a:xfrm>
          <a:prstGeom prst="rect">
            <a:avLst/>
          </a:prstGeom>
          <a:noFill/>
          <a:ln w="9525">
            <a:noFill/>
            <a:miter lim="800000"/>
            <a:headEnd/>
            <a:tailEnd/>
          </a:ln>
          <a:effectLst/>
        </p:spPr>
        <p:txBody>
          <a:bodyPr>
            <a:spAutoFit/>
          </a:bodyPr>
          <a:lstStyle/>
          <a:p>
            <a:r>
              <a:rPr lang="en-US" sz="1800">
                <a:latin typeface="Arial" pitchFamily="34" charset="0"/>
              </a:rPr>
              <a:t>Since the bulk of the excavations was in the Plaza, where we have mostly “inert” deposits, there were very few objects found this season.</a:t>
            </a:r>
          </a:p>
          <a:p>
            <a:r>
              <a:rPr lang="en-US" sz="1800">
                <a:latin typeface="Arial" pitchFamily="34" charset="0"/>
              </a:rPr>
              <a:t>Following are the more interesting ones.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8" name="Picture 4" descr="VDS826 1758 dM 039 V21d3841 J1q1194"/>
          <p:cNvPicPr>
            <a:picLocks noChangeAspect="1" noChangeArrowheads="1"/>
          </p:cNvPicPr>
          <p:nvPr/>
        </p:nvPicPr>
        <p:blipFill>
          <a:blip r:embed="rId2" cstate="screen"/>
          <a:srcRect/>
          <a:stretch>
            <a:fillRect/>
          </a:stretch>
        </p:blipFill>
        <p:spPr bwMode="auto">
          <a:xfrm>
            <a:off x="0" y="0"/>
            <a:ext cx="6242050" cy="4681538"/>
          </a:xfrm>
          <a:prstGeom prst="rect">
            <a:avLst/>
          </a:prstGeom>
          <a:noFill/>
        </p:spPr>
      </p:pic>
      <p:pic>
        <p:nvPicPr>
          <p:cNvPr id="712709" name="Picture 5" descr="VDS826 1758 dM 047"/>
          <p:cNvPicPr>
            <a:picLocks noChangeAspect="1" noChangeArrowheads="1"/>
          </p:cNvPicPr>
          <p:nvPr/>
        </p:nvPicPr>
        <p:blipFill>
          <a:blip r:embed="rId3" cstate="screen"/>
          <a:srcRect/>
          <a:stretch>
            <a:fillRect/>
          </a:stretch>
        </p:blipFill>
        <p:spPr bwMode="auto">
          <a:xfrm>
            <a:off x="3276600" y="2643188"/>
            <a:ext cx="5867400" cy="4400550"/>
          </a:xfrm>
          <a:prstGeom prst="rect">
            <a:avLst/>
          </a:prstGeom>
          <a:noFill/>
        </p:spPr>
      </p:pic>
      <p:sp>
        <p:nvSpPr>
          <p:cNvPr id="712710" name="Text Box 6"/>
          <p:cNvSpPr txBox="1">
            <a:spLocks noChangeArrowheads="1"/>
          </p:cNvSpPr>
          <p:nvPr/>
        </p:nvSpPr>
        <p:spPr bwMode="auto">
          <a:xfrm>
            <a:off x="212725" y="4894263"/>
            <a:ext cx="2270125" cy="304800"/>
          </a:xfrm>
          <a:prstGeom prst="rect">
            <a:avLst/>
          </a:prstGeom>
          <a:noFill/>
          <a:ln w="9525">
            <a:noFill/>
            <a:miter lim="800000"/>
            <a:headEnd/>
            <a:tailEnd/>
          </a:ln>
          <a:effectLst/>
        </p:spPr>
        <p:txBody>
          <a:bodyPr wrap="none">
            <a:spAutoFit/>
          </a:bodyPr>
          <a:lstStyle/>
          <a:p>
            <a:r>
              <a:rPr lang="en-US"/>
              <a:t>Mittani sherds (J1q1194.2 )</a:t>
            </a:r>
          </a:p>
        </p:txBody>
      </p:sp>
      <p:sp>
        <p:nvSpPr>
          <p:cNvPr id="712711" name="Text Box 7"/>
          <p:cNvSpPr txBox="1">
            <a:spLocks noChangeArrowheads="1"/>
          </p:cNvSpPr>
          <p:nvPr/>
        </p:nvSpPr>
        <p:spPr bwMode="auto">
          <a:xfrm>
            <a:off x="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2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5" name="Picture 3" descr="V21d3501 J1i54 S729 dM ca f232 tablet"/>
          <p:cNvPicPr>
            <a:picLocks noChangeAspect="1" noChangeArrowheads="1"/>
          </p:cNvPicPr>
          <p:nvPr/>
        </p:nvPicPr>
        <p:blipFill>
          <a:blip r:embed="rId2" cstate="screen"/>
          <a:srcRect/>
          <a:stretch>
            <a:fillRect/>
          </a:stretch>
        </p:blipFill>
        <p:spPr bwMode="auto">
          <a:xfrm>
            <a:off x="0" y="0"/>
            <a:ext cx="7696200" cy="5772150"/>
          </a:xfrm>
          <a:prstGeom prst="rect">
            <a:avLst/>
          </a:prstGeom>
          <a:noFill/>
        </p:spPr>
      </p:pic>
      <p:sp>
        <p:nvSpPr>
          <p:cNvPr id="714756" name="Text Box 4"/>
          <p:cNvSpPr txBox="1">
            <a:spLocks noChangeArrowheads="1"/>
          </p:cNvSpPr>
          <p:nvPr/>
        </p:nvSpPr>
        <p:spPr bwMode="auto">
          <a:xfrm>
            <a:off x="136525" y="5961063"/>
            <a:ext cx="6596063" cy="304800"/>
          </a:xfrm>
          <a:prstGeom prst="rect">
            <a:avLst/>
          </a:prstGeom>
          <a:noFill/>
          <a:ln w="9525">
            <a:noFill/>
            <a:miter lim="800000"/>
            <a:headEnd/>
            <a:tailEnd/>
          </a:ln>
          <a:effectLst/>
        </p:spPr>
        <p:txBody>
          <a:bodyPr wrap="none">
            <a:spAutoFit/>
          </a:bodyPr>
          <a:lstStyle/>
          <a:p>
            <a:r>
              <a:rPr lang="en-US"/>
              <a:t>J1.54 – Plaque with decorative impressions (imitating archaic cuneiform writing?)</a:t>
            </a:r>
          </a:p>
        </p:txBody>
      </p:sp>
      <p:sp>
        <p:nvSpPr>
          <p:cNvPr id="714757"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2" name="Picture 4" descr="V21d5952 J6q218"/>
          <p:cNvPicPr>
            <a:picLocks noChangeAspect="1" noChangeArrowheads="1"/>
          </p:cNvPicPr>
          <p:nvPr/>
        </p:nvPicPr>
        <p:blipFill>
          <a:blip r:embed="rId2" cstate="screen"/>
          <a:srcRect/>
          <a:stretch>
            <a:fillRect/>
          </a:stretch>
        </p:blipFill>
        <p:spPr bwMode="auto">
          <a:xfrm>
            <a:off x="304800" y="228600"/>
            <a:ext cx="3398838" cy="6248400"/>
          </a:xfrm>
          <a:prstGeom prst="rect">
            <a:avLst/>
          </a:prstGeom>
          <a:noFill/>
        </p:spPr>
      </p:pic>
      <p:sp>
        <p:nvSpPr>
          <p:cNvPr id="713733" name="Text Box 5"/>
          <p:cNvSpPr txBox="1">
            <a:spLocks noChangeArrowheads="1"/>
          </p:cNvSpPr>
          <p:nvPr/>
        </p:nvSpPr>
        <p:spPr bwMode="auto">
          <a:xfrm>
            <a:off x="4343400" y="5791200"/>
            <a:ext cx="1790700" cy="517525"/>
          </a:xfrm>
          <a:prstGeom prst="rect">
            <a:avLst/>
          </a:prstGeom>
          <a:noFill/>
          <a:ln w="9525">
            <a:noFill/>
            <a:miter lim="800000"/>
            <a:headEnd/>
            <a:tailEnd/>
          </a:ln>
          <a:effectLst/>
        </p:spPr>
        <p:txBody>
          <a:bodyPr wrap="none">
            <a:spAutoFit/>
          </a:bodyPr>
          <a:lstStyle/>
          <a:p>
            <a:r>
              <a:rPr lang="en-US"/>
              <a:t>J6q218.3</a:t>
            </a:r>
          </a:p>
          <a:p>
            <a:r>
              <a:rPr lang="en-US"/>
              <a:t>Small stone pendant</a:t>
            </a:r>
          </a:p>
        </p:txBody>
      </p:sp>
      <p:sp>
        <p:nvSpPr>
          <p:cNvPr id="713734" name="Text Box 6"/>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2" descr="VDS915 1048 dM 010 cropped"/>
          <p:cNvPicPr>
            <a:picLocks noChangeAspect="1" noChangeArrowheads="1"/>
          </p:cNvPicPr>
          <p:nvPr/>
        </p:nvPicPr>
        <p:blipFill>
          <a:blip r:embed="rId2" cstate="screen"/>
          <a:srcRect/>
          <a:stretch>
            <a:fillRect/>
          </a:stretch>
        </p:blipFill>
        <p:spPr bwMode="auto">
          <a:xfrm>
            <a:off x="304800" y="457200"/>
            <a:ext cx="8382000" cy="4235450"/>
          </a:xfrm>
          <a:prstGeom prst="rect">
            <a:avLst/>
          </a:prstGeom>
          <a:noFill/>
        </p:spPr>
      </p:pic>
      <p:sp>
        <p:nvSpPr>
          <p:cNvPr id="715779" name="Text Box 3"/>
          <p:cNvSpPr txBox="1">
            <a:spLocks noChangeArrowheads="1"/>
          </p:cNvSpPr>
          <p:nvPr/>
        </p:nvSpPr>
        <p:spPr bwMode="auto">
          <a:xfrm>
            <a:off x="974725" y="5199063"/>
            <a:ext cx="2967038" cy="304800"/>
          </a:xfrm>
          <a:prstGeom prst="rect">
            <a:avLst/>
          </a:prstGeom>
          <a:noFill/>
          <a:ln w="9525">
            <a:noFill/>
            <a:miter lim="800000"/>
            <a:headEnd/>
            <a:tailEnd/>
          </a:ln>
          <a:effectLst/>
        </p:spPr>
        <p:txBody>
          <a:bodyPr wrap="none">
            <a:spAutoFit/>
          </a:bodyPr>
          <a:lstStyle/>
          <a:p>
            <a:r>
              <a:rPr lang="en-US"/>
              <a:t>Z1.592 (surface find) – metal scaper</a:t>
            </a:r>
          </a:p>
        </p:txBody>
      </p:sp>
      <p:sp>
        <p:nvSpPr>
          <p:cNvPr id="715780" name="Text Box 4"/>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2" descr="V21d8169 J6i17 S826 dM se f101"/>
          <p:cNvPicPr>
            <a:picLocks noChangeAspect="1" noChangeArrowheads="1"/>
          </p:cNvPicPr>
          <p:nvPr/>
        </p:nvPicPr>
        <p:blipFill>
          <a:blip r:embed="rId2" cstate="screen"/>
          <a:srcRect/>
          <a:stretch>
            <a:fillRect/>
          </a:stretch>
        </p:blipFill>
        <p:spPr bwMode="auto">
          <a:xfrm>
            <a:off x="228600" y="304800"/>
            <a:ext cx="3768725" cy="6096000"/>
          </a:xfrm>
          <a:prstGeom prst="rect">
            <a:avLst/>
          </a:prstGeom>
          <a:noFill/>
        </p:spPr>
      </p:pic>
      <p:pic>
        <p:nvPicPr>
          <p:cNvPr id="716803" name="Picture 3" descr="V21d8189 J6i18 S827 dM se f167 cropped"/>
          <p:cNvPicPr>
            <a:picLocks noChangeAspect="1" noChangeArrowheads="1"/>
          </p:cNvPicPr>
          <p:nvPr/>
        </p:nvPicPr>
        <p:blipFill>
          <a:blip r:embed="rId3" cstate="screen"/>
          <a:srcRect/>
          <a:stretch>
            <a:fillRect/>
          </a:stretch>
        </p:blipFill>
        <p:spPr bwMode="auto">
          <a:xfrm>
            <a:off x="6172200" y="381000"/>
            <a:ext cx="2667000" cy="6096000"/>
          </a:xfrm>
          <a:prstGeom prst="rect">
            <a:avLst/>
          </a:prstGeom>
          <a:noFill/>
        </p:spPr>
      </p:pic>
      <p:sp>
        <p:nvSpPr>
          <p:cNvPr id="716805" name="Text Box 5"/>
          <p:cNvSpPr txBox="1">
            <a:spLocks noChangeArrowheads="1"/>
          </p:cNvSpPr>
          <p:nvPr/>
        </p:nvSpPr>
        <p:spPr bwMode="auto">
          <a:xfrm>
            <a:off x="4175125" y="398463"/>
            <a:ext cx="554038" cy="304800"/>
          </a:xfrm>
          <a:prstGeom prst="rect">
            <a:avLst/>
          </a:prstGeom>
          <a:noFill/>
          <a:ln w="9525">
            <a:noFill/>
            <a:miter lim="800000"/>
            <a:headEnd/>
            <a:tailEnd/>
          </a:ln>
          <a:effectLst/>
        </p:spPr>
        <p:txBody>
          <a:bodyPr wrap="none">
            <a:spAutoFit/>
          </a:bodyPr>
          <a:lstStyle/>
          <a:p>
            <a:r>
              <a:rPr lang="en-US"/>
              <a:t>J6.17</a:t>
            </a:r>
          </a:p>
        </p:txBody>
      </p:sp>
      <p:sp>
        <p:nvSpPr>
          <p:cNvPr id="716806" name="Text Box 6"/>
          <p:cNvSpPr txBox="1">
            <a:spLocks noChangeArrowheads="1"/>
          </p:cNvSpPr>
          <p:nvPr/>
        </p:nvSpPr>
        <p:spPr bwMode="auto">
          <a:xfrm>
            <a:off x="5394325" y="398463"/>
            <a:ext cx="554038" cy="304800"/>
          </a:xfrm>
          <a:prstGeom prst="rect">
            <a:avLst/>
          </a:prstGeom>
          <a:noFill/>
          <a:ln w="9525">
            <a:noFill/>
            <a:miter lim="800000"/>
            <a:headEnd/>
            <a:tailEnd/>
          </a:ln>
          <a:effectLst/>
        </p:spPr>
        <p:txBody>
          <a:bodyPr wrap="none">
            <a:spAutoFit/>
          </a:bodyPr>
          <a:lstStyle/>
          <a:p>
            <a:r>
              <a:rPr lang="en-US"/>
              <a:t>J6.18</a:t>
            </a:r>
          </a:p>
        </p:txBody>
      </p:sp>
      <p:sp>
        <p:nvSpPr>
          <p:cNvPr id="716807" name="Text Box 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274638"/>
            <a:ext cx="8229600" cy="487362"/>
          </a:xfrm>
        </p:spPr>
        <p:txBody>
          <a:bodyPr/>
          <a:lstStyle/>
          <a:p>
            <a:r>
              <a:rPr lang="en-US">
                <a:solidFill>
                  <a:srgbClr val="FF9900"/>
                </a:solidFill>
              </a:rPr>
              <a:t>winter rains</a:t>
            </a:r>
          </a:p>
        </p:txBody>
      </p:sp>
      <p:pic>
        <p:nvPicPr>
          <p:cNvPr id="126979" name="Picture 3" descr="01 V99d0567 x x x"/>
          <p:cNvPicPr>
            <a:picLocks noChangeAspect="1" noChangeArrowheads="1"/>
          </p:cNvPicPr>
          <p:nvPr>
            <p:ph idx="1"/>
          </p:nvPr>
        </p:nvPicPr>
        <p:blipFill>
          <a:blip r:embed="rId2"/>
          <a:srcRect/>
          <a:stretch>
            <a:fillRect/>
          </a:stretch>
        </p:blipFill>
        <p:spPr>
          <a:xfrm>
            <a:off x="-1143000" y="0"/>
            <a:ext cx="10287000" cy="6843713"/>
          </a:xfrm>
          <a:noFill/>
          <a:ln/>
        </p:spPr>
      </p:pic>
      <p:sp>
        <p:nvSpPr>
          <p:cNvPr id="126980" name="Text Box 4"/>
          <p:cNvSpPr txBox="1">
            <a:spLocks noChangeArrowheads="1"/>
          </p:cNvSpPr>
          <p:nvPr/>
        </p:nvSpPr>
        <p:spPr bwMode="auto">
          <a:xfrm>
            <a:off x="7081838" y="5105400"/>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7" name="Text Box 3"/>
          <p:cNvSpPr txBox="1">
            <a:spLocks noChangeArrowheads="1"/>
          </p:cNvSpPr>
          <p:nvPr/>
        </p:nvSpPr>
        <p:spPr bwMode="auto">
          <a:xfrm>
            <a:off x="381000" y="2895600"/>
            <a:ext cx="831850" cy="304800"/>
          </a:xfrm>
          <a:prstGeom prst="rect">
            <a:avLst/>
          </a:prstGeom>
          <a:noFill/>
          <a:ln w="9525">
            <a:noFill/>
            <a:miter lim="800000"/>
            <a:headEnd/>
            <a:tailEnd/>
          </a:ln>
          <a:effectLst/>
        </p:spPr>
        <p:txBody>
          <a:bodyPr wrap="none">
            <a:spAutoFit/>
          </a:bodyPr>
          <a:lstStyle/>
          <a:p>
            <a:r>
              <a:rPr lang="en-US"/>
              <a:t>J5q168.1</a:t>
            </a:r>
          </a:p>
        </p:txBody>
      </p:sp>
      <p:sp>
        <p:nvSpPr>
          <p:cNvPr id="717829" name="Text Box 5"/>
          <p:cNvSpPr txBox="1">
            <a:spLocks noChangeArrowheads="1"/>
          </p:cNvSpPr>
          <p:nvPr/>
        </p:nvSpPr>
        <p:spPr bwMode="auto">
          <a:xfrm>
            <a:off x="4038600" y="2971800"/>
            <a:ext cx="722313" cy="304800"/>
          </a:xfrm>
          <a:prstGeom prst="rect">
            <a:avLst/>
          </a:prstGeom>
          <a:noFill/>
          <a:ln w="9525">
            <a:noFill/>
            <a:miter lim="800000"/>
            <a:headEnd/>
            <a:tailEnd/>
          </a:ln>
          <a:effectLst/>
        </p:spPr>
        <p:txBody>
          <a:bodyPr wrap="none">
            <a:spAutoFit/>
          </a:bodyPr>
          <a:lstStyle/>
          <a:p>
            <a:r>
              <a:rPr lang="en-US"/>
              <a:t>A20.29</a:t>
            </a:r>
          </a:p>
        </p:txBody>
      </p:sp>
      <p:sp>
        <p:nvSpPr>
          <p:cNvPr id="717831" name="Text Box 7"/>
          <p:cNvSpPr txBox="1">
            <a:spLocks noChangeArrowheads="1"/>
          </p:cNvSpPr>
          <p:nvPr/>
        </p:nvSpPr>
        <p:spPr bwMode="auto">
          <a:xfrm>
            <a:off x="4267200" y="6096000"/>
            <a:ext cx="722313" cy="304800"/>
          </a:xfrm>
          <a:prstGeom prst="rect">
            <a:avLst/>
          </a:prstGeom>
          <a:noFill/>
          <a:ln w="9525">
            <a:noFill/>
            <a:miter lim="800000"/>
            <a:headEnd/>
            <a:tailEnd/>
          </a:ln>
          <a:effectLst/>
        </p:spPr>
        <p:txBody>
          <a:bodyPr wrap="none">
            <a:spAutoFit/>
          </a:bodyPr>
          <a:lstStyle/>
          <a:p>
            <a:r>
              <a:rPr lang="en-US"/>
              <a:t>A20.19</a:t>
            </a:r>
          </a:p>
        </p:txBody>
      </p:sp>
      <p:pic>
        <p:nvPicPr>
          <p:cNvPr id="717826" name="Picture 2" descr="VDS916 0627 dM 007 cropped lighter"/>
          <p:cNvPicPr>
            <a:picLocks noChangeAspect="1" noChangeArrowheads="1"/>
          </p:cNvPicPr>
          <p:nvPr/>
        </p:nvPicPr>
        <p:blipFill>
          <a:blip r:embed="rId2" cstate="screen"/>
          <a:srcRect/>
          <a:stretch>
            <a:fillRect/>
          </a:stretch>
        </p:blipFill>
        <p:spPr bwMode="auto">
          <a:xfrm>
            <a:off x="304800" y="304800"/>
            <a:ext cx="3368675" cy="2554288"/>
          </a:xfrm>
          <a:prstGeom prst="rect">
            <a:avLst/>
          </a:prstGeom>
          <a:noFill/>
        </p:spPr>
      </p:pic>
      <p:pic>
        <p:nvPicPr>
          <p:cNvPr id="717828" name="Picture 4" descr="VDS916 1638 dM 007 cropped"/>
          <p:cNvPicPr>
            <a:picLocks noChangeAspect="1" noChangeArrowheads="1"/>
          </p:cNvPicPr>
          <p:nvPr/>
        </p:nvPicPr>
        <p:blipFill>
          <a:blip r:embed="rId3" cstate="screen"/>
          <a:srcRect/>
          <a:stretch>
            <a:fillRect/>
          </a:stretch>
        </p:blipFill>
        <p:spPr bwMode="auto">
          <a:xfrm>
            <a:off x="3886200" y="304800"/>
            <a:ext cx="3509963" cy="2582863"/>
          </a:xfrm>
          <a:prstGeom prst="rect">
            <a:avLst/>
          </a:prstGeom>
          <a:noFill/>
        </p:spPr>
      </p:pic>
      <p:pic>
        <p:nvPicPr>
          <p:cNvPr id="717830" name="Picture 6" descr="VDS916 1638 dM 099 cropped"/>
          <p:cNvPicPr>
            <a:picLocks noChangeAspect="1" noChangeArrowheads="1"/>
          </p:cNvPicPr>
          <p:nvPr/>
        </p:nvPicPr>
        <p:blipFill>
          <a:blip r:embed="rId4" cstate="screen"/>
          <a:srcRect/>
          <a:stretch>
            <a:fillRect/>
          </a:stretch>
        </p:blipFill>
        <p:spPr bwMode="auto">
          <a:xfrm>
            <a:off x="4168775" y="3484563"/>
            <a:ext cx="3298825" cy="2611437"/>
          </a:xfrm>
          <a:prstGeom prst="rect">
            <a:avLst/>
          </a:prstGeom>
          <a:noFill/>
        </p:spPr>
      </p:pic>
      <p:pic>
        <p:nvPicPr>
          <p:cNvPr id="717832" name="Picture 8" descr="VDS917 1749 dM 090 croppedjpg"/>
          <p:cNvPicPr>
            <a:picLocks noChangeAspect="1" noChangeArrowheads="1"/>
          </p:cNvPicPr>
          <p:nvPr/>
        </p:nvPicPr>
        <p:blipFill>
          <a:blip r:embed="rId5" cstate="screen"/>
          <a:srcRect/>
          <a:stretch>
            <a:fillRect/>
          </a:stretch>
        </p:blipFill>
        <p:spPr bwMode="auto">
          <a:xfrm>
            <a:off x="304800" y="3484563"/>
            <a:ext cx="3581400" cy="2544762"/>
          </a:xfrm>
          <a:prstGeom prst="rect">
            <a:avLst/>
          </a:prstGeom>
          <a:noFill/>
        </p:spPr>
      </p:pic>
      <p:sp>
        <p:nvSpPr>
          <p:cNvPr id="717833" name="Text Box 9"/>
          <p:cNvSpPr txBox="1">
            <a:spLocks noChangeArrowheads="1"/>
          </p:cNvSpPr>
          <p:nvPr/>
        </p:nvSpPr>
        <p:spPr bwMode="auto">
          <a:xfrm>
            <a:off x="304800" y="6096000"/>
            <a:ext cx="855663" cy="304800"/>
          </a:xfrm>
          <a:prstGeom prst="rect">
            <a:avLst/>
          </a:prstGeom>
          <a:noFill/>
          <a:ln w="9525">
            <a:noFill/>
            <a:miter lim="800000"/>
            <a:headEnd/>
            <a:tailEnd/>
          </a:ln>
          <a:effectLst/>
        </p:spPr>
        <p:txBody>
          <a:bodyPr wrap="none">
            <a:spAutoFit/>
          </a:bodyPr>
          <a:lstStyle/>
          <a:p>
            <a:r>
              <a:rPr lang="en-US"/>
              <a:t>A9.157.1</a:t>
            </a:r>
          </a:p>
        </p:txBody>
      </p:sp>
      <p:sp>
        <p:nvSpPr>
          <p:cNvPr id="717835" name="Text Box 11"/>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ctrTitle"/>
          </p:nvPr>
        </p:nvSpPr>
        <p:spPr>
          <a:xfrm>
            <a:off x="1524000" y="-228600"/>
            <a:ext cx="6400800" cy="3962400"/>
          </a:xfrm>
        </p:spPr>
        <p:txBody>
          <a:bodyPr/>
          <a:lstStyle/>
          <a:p>
            <a:r>
              <a:rPr lang="en-US" sz="4800" b="1">
                <a:solidFill>
                  <a:schemeClr val="accent2"/>
                </a:solidFill>
              </a:rPr>
              <a:t>5</a:t>
            </a:r>
            <a:br>
              <a:rPr lang="en-US" sz="4800" b="1">
                <a:solidFill>
                  <a:schemeClr val="accent2"/>
                </a:solidFill>
              </a:rPr>
            </a:br>
            <a:r>
              <a:rPr lang="en-US" sz="4800" b="1">
                <a:solidFill>
                  <a:schemeClr val="accent2"/>
                </a:solidFill>
              </a:rPr>
              <a:t>Site Presentation</a:t>
            </a:r>
            <a:endParaRPr lang="en-US" sz="4800" b="1">
              <a:solidFill>
                <a:schemeClr val="accent2"/>
              </a:solidFill>
              <a:latin typeface=""/>
            </a:endParaRPr>
          </a:p>
        </p:txBody>
      </p:sp>
      <p:sp>
        <p:nvSpPr>
          <p:cNvPr id="718851" name="Rectangle 3"/>
          <p:cNvSpPr>
            <a:spLocks noChangeArrowheads="1"/>
          </p:cNvSpPr>
          <p:nvPr/>
        </p:nvSpPr>
        <p:spPr bwMode="auto">
          <a:xfrm>
            <a:off x="1752600" y="3581400"/>
            <a:ext cx="5867400" cy="2289175"/>
          </a:xfrm>
          <a:prstGeom prst="rect">
            <a:avLst/>
          </a:prstGeom>
          <a:noFill/>
          <a:ln w="9525">
            <a:noFill/>
            <a:miter lim="800000"/>
            <a:headEnd/>
            <a:tailEnd/>
          </a:ln>
          <a:effectLst/>
        </p:spPr>
        <p:txBody>
          <a:bodyPr>
            <a:spAutoFit/>
          </a:bodyPr>
          <a:lstStyle/>
          <a:p>
            <a:r>
              <a:rPr lang="en-US" sz="1800">
                <a:latin typeface="Arial" pitchFamily="34" charset="0"/>
              </a:rPr>
              <a:t>Site conservation and presentation have been a hallmark of the Mozan/Urkesh Archaeological Project ever since its inception.</a:t>
            </a:r>
          </a:p>
          <a:p>
            <a:r>
              <a:rPr lang="en-US" sz="1800">
                <a:latin typeface="Arial" pitchFamily="34" charset="0"/>
              </a:rPr>
              <a:t>In 2008 we made further great progress, especially in te area of site presentation by introducing the concept of “footnotes.”</a:t>
            </a:r>
          </a:p>
          <a:p>
            <a:r>
              <a:rPr lang="en-US" sz="1800">
                <a:latin typeface="Arial" pitchFamily="34" charset="0"/>
              </a:rPr>
              <a:t>Integrated in a vast and ambitious plan of interpretation, the site offers itself as a book to the visitor.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600200" y="457200"/>
            <a:ext cx="4413250" cy="457200"/>
          </a:xfrm>
          <a:prstGeom prst="rect">
            <a:avLst/>
          </a:prstGeom>
          <a:noFill/>
          <a:ln w="9525">
            <a:noFill/>
            <a:miter lim="800000"/>
            <a:headEnd/>
            <a:tailEnd/>
          </a:ln>
          <a:effectLst/>
        </p:spPr>
        <p:txBody>
          <a:bodyPr wrap="none">
            <a:spAutoFit/>
          </a:bodyPr>
          <a:lstStyle/>
          <a:p>
            <a:r>
              <a:rPr lang="en-US" sz="2400">
                <a:latin typeface="Arial Black" pitchFamily="34" charset="0"/>
              </a:rPr>
              <a:t>The itinerary as narrative</a:t>
            </a:r>
          </a:p>
        </p:txBody>
      </p:sp>
      <p:sp>
        <p:nvSpPr>
          <p:cNvPr id="726019" name="Rectangle 3"/>
          <p:cNvSpPr>
            <a:spLocks noChangeArrowheads="1"/>
          </p:cNvSpPr>
          <p:nvPr/>
        </p:nvSpPr>
        <p:spPr bwMode="auto">
          <a:xfrm>
            <a:off x="1600200" y="1600200"/>
            <a:ext cx="6096000" cy="1739900"/>
          </a:xfrm>
          <a:prstGeom prst="rect">
            <a:avLst/>
          </a:prstGeom>
          <a:noFill/>
          <a:ln w="9525">
            <a:noFill/>
            <a:miter lim="800000"/>
            <a:headEnd/>
            <a:tailEnd/>
          </a:ln>
          <a:effectLst/>
        </p:spPr>
        <p:txBody>
          <a:bodyPr>
            <a:spAutoFit/>
          </a:bodyPr>
          <a:lstStyle/>
          <a:p>
            <a:r>
              <a:rPr lang="en-US" sz="1800">
                <a:latin typeface="Arial" pitchFamily="34" charset="0"/>
              </a:rPr>
              <a:t>The itinerary is well marked, and it follows a narrative sequence that keeps the visitor interested in the progress of the presentation – with regard to both the historical development of Urkesh and the process of archaeology as a tool of discovery.</a:t>
            </a:r>
          </a:p>
          <a:p>
            <a:endParaRPr lang="en-US" sz="1800">
              <a:latin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60" name="Picture 4" descr="BA DSCN5081"/>
          <p:cNvPicPr>
            <a:picLocks noChangeAspect="1" noChangeArrowheads="1"/>
          </p:cNvPicPr>
          <p:nvPr/>
        </p:nvPicPr>
        <p:blipFill>
          <a:blip r:embed="rId2" cstate="screen"/>
          <a:srcRect/>
          <a:stretch>
            <a:fillRect/>
          </a:stretch>
        </p:blipFill>
        <p:spPr bwMode="auto">
          <a:xfrm>
            <a:off x="0" y="0"/>
            <a:ext cx="9144000" cy="6859588"/>
          </a:xfrm>
          <a:prstGeom prst="rect">
            <a:avLst/>
          </a:prstGeom>
          <a:noFill/>
        </p:spPr>
      </p:pic>
      <p:sp>
        <p:nvSpPr>
          <p:cNvPr id="480263" name="Freeform 7"/>
          <p:cNvSpPr>
            <a:spLocks/>
          </p:cNvSpPr>
          <p:nvPr/>
        </p:nvSpPr>
        <p:spPr bwMode="auto">
          <a:xfrm>
            <a:off x="1371600" y="76200"/>
            <a:ext cx="2743200" cy="4978400"/>
          </a:xfrm>
          <a:custGeom>
            <a:avLst/>
            <a:gdLst/>
            <a:ahLst/>
            <a:cxnLst>
              <a:cxn ang="0">
                <a:pos x="0" y="0"/>
              </a:cxn>
              <a:cxn ang="0">
                <a:pos x="336" y="1296"/>
              </a:cxn>
              <a:cxn ang="0">
                <a:pos x="480" y="2688"/>
              </a:cxn>
              <a:cxn ang="0">
                <a:pos x="720" y="3024"/>
              </a:cxn>
              <a:cxn ang="0">
                <a:pos x="1104" y="3120"/>
              </a:cxn>
              <a:cxn ang="0">
                <a:pos x="1728" y="3120"/>
              </a:cxn>
            </a:cxnLst>
            <a:rect l="0" t="0" r="r" b="b"/>
            <a:pathLst>
              <a:path w="1728" h="3136">
                <a:moveTo>
                  <a:pt x="0" y="0"/>
                </a:moveTo>
                <a:cubicBezTo>
                  <a:pt x="128" y="424"/>
                  <a:pt x="256" y="848"/>
                  <a:pt x="336" y="1296"/>
                </a:cubicBezTo>
                <a:cubicBezTo>
                  <a:pt x="416" y="1744"/>
                  <a:pt x="416" y="2400"/>
                  <a:pt x="480" y="2688"/>
                </a:cubicBezTo>
                <a:cubicBezTo>
                  <a:pt x="544" y="2976"/>
                  <a:pt x="616" y="2952"/>
                  <a:pt x="720" y="3024"/>
                </a:cubicBezTo>
                <a:cubicBezTo>
                  <a:pt x="824" y="3096"/>
                  <a:pt x="936" y="3104"/>
                  <a:pt x="1104" y="3120"/>
                </a:cubicBezTo>
                <a:cubicBezTo>
                  <a:pt x="1272" y="3136"/>
                  <a:pt x="1616" y="3120"/>
                  <a:pt x="1728" y="3120"/>
                </a:cubicBezTo>
              </a:path>
            </a:pathLst>
          </a:custGeom>
          <a:noFill/>
          <a:ln w="9525">
            <a:solidFill>
              <a:schemeClr val="tx1"/>
            </a:solidFill>
            <a:round/>
            <a:headEnd/>
            <a:tailEnd/>
          </a:ln>
          <a:effectLst/>
        </p:spPr>
        <p:txBody>
          <a:bodyPr/>
          <a:lstStyle/>
          <a:p>
            <a:endParaRPr lang="en-US"/>
          </a:p>
        </p:txBody>
      </p:sp>
      <p:sp>
        <p:nvSpPr>
          <p:cNvPr id="480264" name="Freeform 8"/>
          <p:cNvSpPr>
            <a:spLocks/>
          </p:cNvSpPr>
          <p:nvPr/>
        </p:nvSpPr>
        <p:spPr bwMode="auto">
          <a:xfrm>
            <a:off x="4267200" y="4572000"/>
            <a:ext cx="1600200" cy="457200"/>
          </a:xfrm>
          <a:custGeom>
            <a:avLst/>
            <a:gdLst/>
            <a:ahLst/>
            <a:cxnLst>
              <a:cxn ang="0">
                <a:pos x="0" y="288"/>
              </a:cxn>
              <a:cxn ang="0">
                <a:pos x="720" y="192"/>
              </a:cxn>
              <a:cxn ang="0">
                <a:pos x="1008" y="0"/>
              </a:cxn>
            </a:cxnLst>
            <a:rect l="0" t="0" r="r" b="b"/>
            <a:pathLst>
              <a:path w="1008" h="288">
                <a:moveTo>
                  <a:pt x="0" y="288"/>
                </a:moveTo>
                <a:cubicBezTo>
                  <a:pt x="276" y="264"/>
                  <a:pt x="552" y="240"/>
                  <a:pt x="720" y="192"/>
                </a:cubicBezTo>
                <a:cubicBezTo>
                  <a:pt x="888" y="144"/>
                  <a:pt x="952" y="40"/>
                  <a:pt x="1008" y="0"/>
                </a:cubicBezTo>
              </a:path>
            </a:pathLst>
          </a:custGeom>
          <a:noFill/>
          <a:ln w="9525">
            <a:solidFill>
              <a:schemeClr val="tx1"/>
            </a:solidFill>
            <a:round/>
            <a:headEnd/>
            <a:tailEnd/>
          </a:ln>
          <a:effectLst/>
        </p:spPr>
        <p:txBody>
          <a:bodyPr/>
          <a:lstStyle/>
          <a:p>
            <a:endParaRPr lang="en-US"/>
          </a:p>
        </p:txBody>
      </p:sp>
      <p:sp>
        <p:nvSpPr>
          <p:cNvPr id="480265" name="Freeform 9"/>
          <p:cNvSpPr>
            <a:spLocks/>
          </p:cNvSpPr>
          <p:nvPr/>
        </p:nvSpPr>
        <p:spPr bwMode="auto">
          <a:xfrm>
            <a:off x="6019800" y="4572000"/>
            <a:ext cx="1905000" cy="1104900"/>
          </a:xfrm>
          <a:custGeom>
            <a:avLst/>
            <a:gdLst/>
            <a:ahLst/>
            <a:cxnLst>
              <a:cxn ang="0">
                <a:pos x="0" y="0"/>
              </a:cxn>
              <a:cxn ang="0">
                <a:pos x="480" y="528"/>
              </a:cxn>
              <a:cxn ang="0">
                <a:pos x="912" y="672"/>
              </a:cxn>
              <a:cxn ang="0">
                <a:pos x="1200" y="672"/>
              </a:cxn>
            </a:cxnLst>
            <a:rect l="0" t="0" r="r" b="b"/>
            <a:pathLst>
              <a:path w="1200" h="696">
                <a:moveTo>
                  <a:pt x="0" y="0"/>
                </a:moveTo>
                <a:cubicBezTo>
                  <a:pt x="164" y="208"/>
                  <a:pt x="328" y="416"/>
                  <a:pt x="480" y="528"/>
                </a:cubicBezTo>
                <a:cubicBezTo>
                  <a:pt x="632" y="640"/>
                  <a:pt x="792" y="648"/>
                  <a:pt x="912" y="672"/>
                </a:cubicBezTo>
                <a:cubicBezTo>
                  <a:pt x="1032" y="696"/>
                  <a:pt x="1152" y="672"/>
                  <a:pt x="1200" y="672"/>
                </a:cubicBezTo>
              </a:path>
            </a:pathLst>
          </a:custGeom>
          <a:noFill/>
          <a:ln w="9525">
            <a:solidFill>
              <a:schemeClr val="tx1"/>
            </a:solidFill>
            <a:round/>
            <a:headEnd/>
            <a:tailEnd/>
          </a:ln>
          <a:effectLst/>
        </p:spPr>
        <p:txBody>
          <a:bodyPr/>
          <a:lstStyle/>
          <a:p>
            <a:endParaRPr lang="en-US"/>
          </a:p>
        </p:txBody>
      </p:sp>
      <p:sp>
        <p:nvSpPr>
          <p:cNvPr id="480266" name="Freeform 10"/>
          <p:cNvSpPr>
            <a:spLocks/>
          </p:cNvSpPr>
          <p:nvPr/>
        </p:nvSpPr>
        <p:spPr bwMode="auto">
          <a:xfrm>
            <a:off x="6705600" y="3733800"/>
            <a:ext cx="1295400" cy="1828800"/>
          </a:xfrm>
          <a:custGeom>
            <a:avLst/>
            <a:gdLst/>
            <a:ahLst/>
            <a:cxnLst>
              <a:cxn ang="0">
                <a:pos x="720" y="1200"/>
              </a:cxn>
              <a:cxn ang="0">
                <a:pos x="0" y="0"/>
              </a:cxn>
            </a:cxnLst>
            <a:rect l="0" t="0" r="r" b="b"/>
            <a:pathLst>
              <a:path w="720" h="1200">
                <a:moveTo>
                  <a:pt x="720" y="1200"/>
                </a:moveTo>
                <a:cubicBezTo>
                  <a:pt x="420" y="700"/>
                  <a:pt x="120" y="200"/>
                  <a:pt x="0" y="0"/>
                </a:cubicBezTo>
              </a:path>
            </a:pathLst>
          </a:custGeom>
          <a:noFill/>
          <a:ln w="9525">
            <a:solidFill>
              <a:schemeClr val="tx1"/>
            </a:solidFill>
            <a:round/>
            <a:headEnd/>
            <a:tailEnd/>
          </a:ln>
          <a:effectLst/>
        </p:spPr>
        <p:txBody>
          <a:bodyPr/>
          <a:lstStyle/>
          <a:p>
            <a:endParaRPr lang="en-US"/>
          </a:p>
        </p:txBody>
      </p:sp>
      <p:sp>
        <p:nvSpPr>
          <p:cNvPr id="480267" name="Freeform 11"/>
          <p:cNvSpPr>
            <a:spLocks/>
          </p:cNvSpPr>
          <p:nvPr/>
        </p:nvSpPr>
        <p:spPr bwMode="auto">
          <a:xfrm>
            <a:off x="4953000" y="1066800"/>
            <a:ext cx="1752600" cy="2514600"/>
          </a:xfrm>
          <a:custGeom>
            <a:avLst/>
            <a:gdLst/>
            <a:ahLst/>
            <a:cxnLst>
              <a:cxn ang="0">
                <a:pos x="1104" y="1584"/>
              </a:cxn>
              <a:cxn ang="0">
                <a:pos x="0" y="0"/>
              </a:cxn>
            </a:cxnLst>
            <a:rect l="0" t="0" r="r" b="b"/>
            <a:pathLst>
              <a:path w="1104" h="1584">
                <a:moveTo>
                  <a:pt x="1104" y="1584"/>
                </a:moveTo>
                <a:cubicBezTo>
                  <a:pt x="644" y="924"/>
                  <a:pt x="184" y="264"/>
                  <a:pt x="0" y="0"/>
                </a:cubicBezTo>
              </a:path>
            </a:pathLst>
          </a:custGeom>
          <a:noFill/>
          <a:ln w="9525">
            <a:solidFill>
              <a:schemeClr val="tx1"/>
            </a:solidFill>
            <a:round/>
            <a:headEnd/>
            <a:tailEnd/>
          </a:ln>
          <a:effectLst/>
        </p:spPr>
        <p:txBody>
          <a:bodyPr/>
          <a:lstStyle/>
          <a:p>
            <a:endParaRPr lang="en-US"/>
          </a:p>
        </p:txBody>
      </p:sp>
      <p:sp>
        <p:nvSpPr>
          <p:cNvPr id="480268" name="Freeform 12"/>
          <p:cNvSpPr>
            <a:spLocks/>
          </p:cNvSpPr>
          <p:nvPr/>
        </p:nvSpPr>
        <p:spPr bwMode="auto">
          <a:xfrm>
            <a:off x="2209800" y="1066800"/>
            <a:ext cx="2590800" cy="5638800"/>
          </a:xfrm>
          <a:custGeom>
            <a:avLst/>
            <a:gdLst/>
            <a:ahLst/>
            <a:cxnLst>
              <a:cxn ang="0">
                <a:pos x="1632" y="0"/>
              </a:cxn>
              <a:cxn ang="0">
                <a:pos x="816" y="624"/>
              </a:cxn>
              <a:cxn ang="0">
                <a:pos x="336" y="1152"/>
              </a:cxn>
              <a:cxn ang="0">
                <a:pos x="96" y="1728"/>
              </a:cxn>
              <a:cxn ang="0">
                <a:pos x="96" y="2640"/>
              </a:cxn>
              <a:cxn ang="0">
                <a:pos x="144" y="3024"/>
              </a:cxn>
              <a:cxn ang="0">
                <a:pos x="96" y="3408"/>
              </a:cxn>
              <a:cxn ang="0">
                <a:pos x="0" y="3552"/>
              </a:cxn>
            </a:cxnLst>
            <a:rect l="0" t="0" r="r" b="b"/>
            <a:pathLst>
              <a:path w="1632" h="3552">
                <a:moveTo>
                  <a:pt x="1632" y="0"/>
                </a:moveTo>
                <a:cubicBezTo>
                  <a:pt x="1332" y="216"/>
                  <a:pt x="1032" y="432"/>
                  <a:pt x="816" y="624"/>
                </a:cubicBezTo>
                <a:cubicBezTo>
                  <a:pt x="600" y="816"/>
                  <a:pt x="456" y="968"/>
                  <a:pt x="336" y="1152"/>
                </a:cubicBezTo>
                <a:cubicBezTo>
                  <a:pt x="216" y="1336"/>
                  <a:pt x="136" y="1480"/>
                  <a:pt x="96" y="1728"/>
                </a:cubicBezTo>
                <a:cubicBezTo>
                  <a:pt x="56" y="1976"/>
                  <a:pt x="88" y="2424"/>
                  <a:pt x="96" y="2640"/>
                </a:cubicBezTo>
                <a:cubicBezTo>
                  <a:pt x="104" y="2856"/>
                  <a:pt x="144" y="2896"/>
                  <a:pt x="144" y="3024"/>
                </a:cubicBezTo>
                <a:cubicBezTo>
                  <a:pt x="144" y="3152"/>
                  <a:pt x="120" y="3320"/>
                  <a:pt x="96" y="3408"/>
                </a:cubicBezTo>
                <a:cubicBezTo>
                  <a:pt x="72" y="3496"/>
                  <a:pt x="8" y="3536"/>
                  <a:pt x="0" y="3552"/>
                </a:cubicBezTo>
              </a:path>
            </a:pathLst>
          </a:custGeom>
          <a:noFill/>
          <a:ln w="9525">
            <a:solidFill>
              <a:schemeClr val="tx1"/>
            </a:solidFill>
            <a:round/>
            <a:headEnd/>
            <a:tailEnd/>
          </a:ln>
          <a:effectLst/>
        </p:spPr>
        <p:txBody>
          <a:bodyPr/>
          <a:lstStyle/>
          <a:p>
            <a:endParaRPr lang="en-US"/>
          </a:p>
        </p:txBody>
      </p:sp>
      <p:sp>
        <p:nvSpPr>
          <p:cNvPr id="480271" name="Text Box 15"/>
          <p:cNvSpPr txBox="1">
            <a:spLocks noChangeArrowheads="1"/>
          </p:cNvSpPr>
          <p:nvPr/>
        </p:nvSpPr>
        <p:spPr bwMode="auto">
          <a:xfrm>
            <a:off x="4098925" y="4760913"/>
            <a:ext cx="311150" cy="366712"/>
          </a:xfrm>
          <a:prstGeom prst="rect">
            <a:avLst/>
          </a:prstGeom>
          <a:noFill/>
          <a:ln w="9525">
            <a:noFill/>
            <a:miter lim="800000"/>
            <a:headEnd/>
            <a:tailEnd/>
          </a:ln>
          <a:effectLst/>
        </p:spPr>
        <p:txBody>
          <a:bodyPr wrap="none">
            <a:spAutoFit/>
          </a:bodyPr>
          <a:lstStyle/>
          <a:p>
            <a:r>
              <a:rPr lang="en-US" sz="1800" b="1">
                <a:latin typeface="Arial" pitchFamily="34" charset="0"/>
              </a:rPr>
              <a:t>1</a:t>
            </a:r>
          </a:p>
        </p:txBody>
      </p:sp>
      <p:sp>
        <p:nvSpPr>
          <p:cNvPr id="480272" name="Text Box 16"/>
          <p:cNvSpPr txBox="1">
            <a:spLocks noChangeArrowheads="1"/>
          </p:cNvSpPr>
          <p:nvPr/>
        </p:nvSpPr>
        <p:spPr bwMode="auto">
          <a:xfrm>
            <a:off x="5791200" y="4495800"/>
            <a:ext cx="311150" cy="366713"/>
          </a:xfrm>
          <a:prstGeom prst="rect">
            <a:avLst/>
          </a:prstGeom>
          <a:noFill/>
          <a:ln w="9525">
            <a:noFill/>
            <a:miter lim="800000"/>
            <a:headEnd/>
            <a:tailEnd/>
          </a:ln>
          <a:effectLst/>
        </p:spPr>
        <p:txBody>
          <a:bodyPr wrap="none">
            <a:spAutoFit/>
          </a:bodyPr>
          <a:lstStyle/>
          <a:p>
            <a:r>
              <a:rPr lang="en-US" sz="1800" b="1">
                <a:latin typeface="Arial" pitchFamily="34" charset="0"/>
              </a:rPr>
              <a:t>2</a:t>
            </a:r>
          </a:p>
        </p:txBody>
      </p:sp>
      <p:sp>
        <p:nvSpPr>
          <p:cNvPr id="480273" name="Text Box 17"/>
          <p:cNvSpPr txBox="1">
            <a:spLocks noChangeArrowheads="1"/>
          </p:cNvSpPr>
          <p:nvPr/>
        </p:nvSpPr>
        <p:spPr bwMode="auto">
          <a:xfrm>
            <a:off x="7848600" y="5486400"/>
            <a:ext cx="311150" cy="366713"/>
          </a:xfrm>
          <a:prstGeom prst="rect">
            <a:avLst/>
          </a:prstGeom>
          <a:noFill/>
          <a:ln w="9525">
            <a:noFill/>
            <a:miter lim="800000"/>
            <a:headEnd/>
            <a:tailEnd/>
          </a:ln>
          <a:effectLst/>
        </p:spPr>
        <p:txBody>
          <a:bodyPr wrap="none">
            <a:spAutoFit/>
          </a:bodyPr>
          <a:lstStyle/>
          <a:p>
            <a:r>
              <a:rPr lang="en-US" sz="1800" b="1">
                <a:latin typeface="Arial" pitchFamily="34" charset="0"/>
              </a:rPr>
              <a:t>3</a:t>
            </a:r>
          </a:p>
        </p:txBody>
      </p:sp>
      <p:sp>
        <p:nvSpPr>
          <p:cNvPr id="480274" name="Text Box 18"/>
          <p:cNvSpPr txBox="1">
            <a:spLocks noChangeArrowheads="1"/>
          </p:cNvSpPr>
          <p:nvPr/>
        </p:nvSpPr>
        <p:spPr bwMode="auto">
          <a:xfrm>
            <a:off x="6553200" y="3505200"/>
            <a:ext cx="311150" cy="366713"/>
          </a:xfrm>
          <a:prstGeom prst="rect">
            <a:avLst/>
          </a:prstGeom>
          <a:noFill/>
          <a:ln w="9525">
            <a:noFill/>
            <a:miter lim="800000"/>
            <a:headEnd/>
            <a:tailEnd/>
          </a:ln>
          <a:effectLst/>
        </p:spPr>
        <p:txBody>
          <a:bodyPr wrap="none">
            <a:spAutoFit/>
          </a:bodyPr>
          <a:lstStyle/>
          <a:p>
            <a:r>
              <a:rPr lang="en-US" sz="1800" b="1">
                <a:latin typeface="Arial" pitchFamily="34" charset="0"/>
              </a:rPr>
              <a:t>4</a:t>
            </a:r>
          </a:p>
        </p:txBody>
      </p:sp>
      <p:sp>
        <p:nvSpPr>
          <p:cNvPr id="480275" name="Text Box 19"/>
          <p:cNvSpPr txBox="1">
            <a:spLocks noChangeArrowheads="1"/>
          </p:cNvSpPr>
          <p:nvPr/>
        </p:nvSpPr>
        <p:spPr bwMode="auto">
          <a:xfrm>
            <a:off x="4724400" y="990600"/>
            <a:ext cx="311150" cy="366713"/>
          </a:xfrm>
          <a:prstGeom prst="rect">
            <a:avLst/>
          </a:prstGeom>
          <a:noFill/>
          <a:ln w="9525">
            <a:noFill/>
            <a:miter lim="800000"/>
            <a:headEnd/>
            <a:tailEnd/>
          </a:ln>
          <a:effectLst/>
        </p:spPr>
        <p:txBody>
          <a:bodyPr wrap="none">
            <a:spAutoFit/>
          </a:bodyPr>
          <a:lstStyle/>
          <a:p>
            <a:r>
              <a:rPr lang="en-US" sz="1800" b="1">
                <a:latin typeface="Arial" pitchFamily="34" charset="0"/>
              </a:rPr>
              <a:t>5</a:t>
            </a:r>
          </a:p>
        </p:txBody>
      </p:sp>
      <p:sp>
        <p:nvSpPr>
          <p:cNvPr id="480277" name="Text Box 21"/>
          <p:cNvSpPr txBox="1">
            <a:spLocks noChangeArrowheads="1"/>
          </p:cNvSpPr>
          <p:nvPr/>
        </p:nvSpPr>
        <p:spPr bwMode="auto">
          <a:xfrm>
            <a:off x="1981200" y="6491288"/>
            <a:ext cx="311150" cy="366712"/>
          </a:xfrm>
          <a:prstGeom prst="rect">
            <a:avLst/>
          </a:prstGeom>
          <a:noFill/>
          <a:ln w="9525">
            <a:noFill/>
            <a:miter lim="800000"/>
            <a:headEnd/>
            <a:tailEnd/>
          </a:ln>
          <a:effectLst/>
        </p:spPr>
        <p:txBody>
          <a:bodyPr wrap="none">
            <a:spAutoFit/>
          </a:bodyPr>
          <a:lstStyle/>
          <a:p>
            <a:r>
              <a:rPr lang="en-US" sz="1800" b="1">
                <a:latin typeface="Arial" pitchFamily="34" charset="0"/>
              </a:rPr>
              <a:t>6</a:t>
            </a:r>
          </a:p>
        </p:txBody>
      </p:sp>
      <p:sp>
        <p:nvSpPr>
          <p:cNvPr id="480278" name="Text Box 22"/>
          <p:cNvSpPr txBox="1">
            <a:spLocks noChangeArrowheads="1"/>
          </p:cNvSpPr>
          <p:nvPr/>
        </p:nvSpPr>
        <p:spPr bwMode="auto">
          <a:xfrm>
            <a:off x="36576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02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02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02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027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02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027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0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027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02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027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02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02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3" grpId="0" animBg="1"/>
      <p:bldP spid="480264" grpId="0" animBg="1"/>
      <p:bldP spid="480265" grpId="0" animBg="1"/>
      <p:bldP spid="480266" grpId="0" animBg="1"/>
      <p:bldP spid="480267" grpId="0" animBg="1"/>
      <p:bldP spid="48026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8" name="Picture 4" descr="VDS922 0705 dM 089"/>
          <p:cNvPicPr>
            <a:picLocks noChangeAspect="1" noChangeArrowheads="1"/>
          </p:cNvPicPr>
          <p:nvPr/>
        </p:nvPicPr>
        <p:blipFill>
          <a:blip r:embed="rId2" cstate="screen"/>
          <a:srcRect/>
          <a:stretch>
            <a:fillRect/>
          </a:stretch>
        </p:blipFill>
        <p:spPr bwMode="auto">
          <a:xfrm>
            <a:off x="0" y="0"/>
            <a:ext cx="5849938" cy="4387850"/>
          </a:xfrm>
          <a:prstGeom prst="rect">
            <a:avLst/>
          </a:prstGeom>
          <a:noFill/>
        </p:spPr>
      </p:pic>
      <p:pic>
        <p:nvPicPr>
          <p:cNvPr id="528389" name="Picture 5" descr="VDS922 0705 dM 046"/>
          <p:cNvPicPr>
            <a:picLocks noChangeAspect="1" noChangeArrowheads="1"/>
          </p:cNvPicPr>
          <p:nvPr/>
        </p:nvPicPr>
        <p:blipFill>
          <a:blip r:embed="rId3" cstate="screen"/>
          <a:srcRect/>
          <a:stretch>
            <a:fillRect/>
          </a:stretch>
        </p:blipFill>
        <p:spPr bwMode="auto">
          <a:xfrm>
            <a:off x="0" y="1981200"/>
            <a:ext cx="5849938" cy="4387850"/>
          </a:xfrm>
          <a:prstGeom prst="rect">
            <a:avLst/>
          </a:prstGeom>
          <a:noFill/>
        </p:spPr>
      </p:pic>
      <p:pic>
        <p:nvPicPr>
          <p:cNvPr id="528390" name="Picture 6" descr="VDS922 0705 dM 047"/>
          <p:cNvPicPr>
            <a:picLocks noChangeAspect="1" noChangeArrowheads="1"/>
          </p:cNvPicPr>
          <p:nvPr/>
        </p:nvPicPr>
        <p:blipFill>
          <a:blip r:embed="rId4" cstate="screen"/>
          <a:srcRect/>
          <a:stretch>
            <a:fillRect/>
          </a:stretch>
        </p:blipFill>
        <p:spPr bwMode="auto">
          <a:xfrm>
            <a:off x="4572000" y="381000"/>
            <a:ext cx="4387850" cy="5849938"/>
          </a:xfrm>
          <a:prstGeom prst="rect">
            <a:avLst/>
          </a:prstGeom>
          <a:noFill/>
        </p:spPr>
      </p:pic>
      <p:sp>
        <p:nvSpPr>
          <p:cNvPr id="528391" name="Text Box 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8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Text Box 2"/>
          <p:cNvSpPr txBox="1">
            <a:spLocks noChangeArrowheads="1"/>
          </p:cNvSpPr>
          <p:nvPr/>
        </p:nvSpPr>
        <p:spPr bwMode="auto">
          <a:xfrm>
            <a:off x="1600200" y="457200"/>
            <a:ext cx="2808288" cy="457200"/>
          </a:xfrm>
          <a:prstGeom prst="rect">
            <a:avLst/>
          </a:prstGeom>
          <a:noFill/>
          <a:ln w="9525">
            <a:noFill/>
            <a:miter lim="800000"/>
            <a:headEnd/>
            <a:tailEnd/>
          </a:ln>
          <a:effectLst/>
        </p:spPr>
        <p:txBody>
          <a:bodyPr wrap="none">
            <a:spAutoFit/>
          </a:bodyPr>
          <a:lstStyle/>
          <a:p>
            <a:r>
              <a:rPr lang="en-US" sz="2400">
                <a:latin typeface="Arial Black" pitchFamily="34" charset="0"/>
              </a:rPr>
              <a:t>The “footnotes”</a:t>
            </a:r>
          </a:p>
        </p:txBody>
      </p:sp>
      <p:sp>
        <p:nvSpPr>
          <p:cNvPr id="727043" name="Rectangle 3"/>
          <p:cNvSpPr>
            <a:spLocks noChangeArrowheads="1"/>
          </p:cNvSpPr>
          <p:nvPr/>
        </p:nvSpPr>
        <p:spPr bwMode="auto">
          <a:xfrm>
            <a:off x="1600200" y="1600200"/>
            <a:ext cx="6096000" cy="4486275"/>
          </a:xfrm>
          <a:prstGeom prst="rect">
            <a:avLst/>
          </a:prstGeom>
          <a:noFill/>
          <a:ln w="9525">
            <a:noFill/>
            <a:miter lim="800000"/>
            <a:headEnd/>
            <a:tailEnd/>
          </a:ln>
          <a:effectLst/>
        </p:spPr>
        <p:txBody>
          <a:bodyPr>
            <a:spAutoFit/>
          </a:bodyPr>
          <a:lstStyle/>
          <a:p>
            <a:r>
              <a:rPr lang="en-US" sz="1800">
                <a:latin typeface="Arial" pitchFamily="34" charset="0"/>
              </a:rPr>
              <a:t>At each station along the itinerary there are small and unobtrusive panels, simple but elegant and protected against rain, sun and wind, that explain in detail what visitors see in front of them.</a:t>
            </a:r>
          </a:p>
          <a:p>
            <a:r>
              <a:rPr lang="en-US" sz="1800">
                <a:latin typeface="Arial" pitchFamily="34" charset="0"/>
              </a:rPr>
              <a:t>We call them “footnotes” because they may be read or skipped, depending on time and interest.</a:t>
            </a:r>
          </a:p>
          <a:p>
            <a:r>
              <a:rPr lang="en-US" sz="1800">
                <a:latin typeface="Arial" pitchFamily="34" charset="0"/>
              </a:rPr>
              <a:t>For those who have both (time and interest) they provide a rich commentary that anticipates and elicits all sorts of questions.</a:t>
            </a:r>
          </a:p>
          <a:p>
            <a:r>
              <a:rPr lang="en-US" sz="1800">
                <a:latin typeface="Arial" pitchFamily="34" charset="0"/>
              </a:rPr>
              <a:t>All signage is in English and in Arabic, and it is thoughtfully written, in a style that aims at captivating the casual visitors and to provide needed information to the even the scholar.</a:t>
            </a:r>
          </a:p>
          <a:p>
            <a:r>
              <a:rPr lang="en-US" sz="1800">
                <a:latin typeface="Arial" pitchFamily="34" charset="0"/>
              </a:rPr>
              <a:t>The footnotes were all written and set up during the 2008 season.</a:t>
            </a:r>
          </a:p>
          <a:p>
            <a:endParaRPr lang="en-US" sz="1800">
              <a:latin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4" name="Picture 4" descr="P1090637"/>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527365" name="Text Box 5"/>
          <p:cNvSpPr txBox="1">
            <a:spLocks noChangeArrowheads="1"/>
          </p:cNvSpPr>
          <p:nvPr/>
        </p:nvSpPr>
        <p:spPr bwMode="auto">
          <a:xfrm>
            <a:off x="34290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6" name="Picture 4" descr="VDS915 0722 dM 031"/>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pic>
        <p:nvPicPr>
          <p:cNvPr id="530437" name="Picture 5" descr="VDS915 0722 dM 030"/>
          <p:cNvPicPr>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
        <p:nvSpPr>
          <p:cNvPr id="530438" name="Text Box 6"/>
          <p:cNvSpPr txBox="1">
            <a:spLocks noChangeArrowheads="1"/>
          </p:cNvSpPr>
          <p:nvPr/>
        </p:nvSpPr>
        <p:spPr bwMode="auto">
          <a:xfrm>
            <a:off x="32004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60" name="Picture 4" descr="VDS915 0722 dM 027"/>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531461" name="Text Box 5"/>
          <p:cNvSpPr txBox="1">
            <a:spLocks noChangeArrowheads="1"/>
          </p:cNvSpPr>
          <p:nvPr/>
        </p:nvSpPr>
        <p:spPr bwMode="auto">
          <a:xfrm>
            <a:off x="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4" name="Picture 4" descr="P1090621"/>
          <p:cNvPicPr>
            <a:picLocks noChangeAspect="1" noChangeArrowheads="1"/>
          </p:cNvPicPr>
          <p:nvPr/>
        </p:nvPicPr>
        <p:blipFill>
          <a:blip r:embed="rId2" cstate="screen"/>
          <a:srcRect/>
          <a:stretch>
            <a:fillRect/>
          </a:stretch>
        </p:blipFill>
        <p:spPr bwMode="auto">
          <a:xfrm>
            <a:off x="0" y="0"/>
            <a:ext cx="9144000" cy="6856413"/>
          </a:xfrm>
          <a:prstGeom prst="rect">
            <a:avLst/>
          </a:prstGeom>
          <a:noFill/>
        </p:spPr>
      </p:pic>
      <p:sp>
        <p:nvSpPr>
          <p:cNvPr id="532485" name="Line 5"/>
          <p:cNvSpPr>
            <a:spLocks noChangeShapeType="1"/>
          </p:cNvSpPr>
          <p:nvPr/>
        </p:nvSpPr>
        <p:spPr bwMode="auto">
          <a:xfrm flipV="1">
            <a:off x="4343400" y="1828800"/>
            <a:ext cx="2286000" cy="2133600"/>
          </a:xfrm>
          <a:prstGeom prst="line">
            <a:avLst/>
          </a:prstGeom>
          <a:noFill/>
          <a:ln w="76200">
            <a:solidFill>
              <a:schemeClr val="tx1"/>
            </a:solidFill>
            <a:round/>
            <a:headEnd/>
            <a:tailEnd type="triangle" w="med" len="med"/>
          </a:ln>
          <a:effectLst/>
        </p:spPr>
        <p:txBody>
          <a:bodyPr/>
          <a:lstStyle/>
          <a:p>
            <a:endParaRPr lang="en-US"/>
          </a:p>
        </p:txBody>
      </p:sp>
      <p:sp>
        <p:nvSpPr>
          <p:cNvPr id="532486" name="Text Box 6"/>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V99d0634 x x x"/>
          <p:cNvPicPr>
            <a:picLocks noChangeAspect="1" noChangeArrowheads="1"/>
          </p:cNvPicPr>
          <p:nvPr/>
        </p:nvPicPr>
        <p:blipFill>
          <a:blip r:embed="rId2"/>
          <a:srcRect/>
          <a:stretch>
            <a:fillRect/>
          </a:stretch>
        </p:blipFill>
        <p:spPr bwMode="auto">
          <a:xfrm>
            <a:off x="0" y="0"/>
            <a:ext cx="10287000" cy="6858000"/>
          </a:xfrm>
          <a:prstGeom prst="rect">
            <a:avLst/>
          </a:prstGeom>
          <a:noFill/>
        </p:spPr>
      </p:pic>
      <p:sp>
        <p:nvSpPr>
          <p:cNvPr id="129027" name="Text Box 3"/>
          <p:cNvSpPr txBox="1">
            <a:spLocks noChangeArrowheads="1"/>
          </p:cNvSpPr>
          <p:nvPr/>
        </p:nvSpPr>
        <p:spPr bwMode="auto">
          <a:xfrm>
            <a:off x="7081838" y="152400"/>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80" name="Picture 4" descr="P1090160"/>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536581" name="Text Box 5"/>
          <p:cNvSpPr txBox="1">
            <a:spLocks noChangeArrowheads="1"/>
          </p:cNvSpPr>
          <p:nvPr/>
        </p:nvSpPr>
        <p:spPr bwMode="auto">
          <a:xfrm>
            <a:off x="64770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8" name="Picture 4" descr="DSCN502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33509"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Text Box 2"/>
          <p:cNvSpPr txBox="1">
            <a:spLocks noChangeArrowheads="1"/>
          </p:cNvSpPr>
          <p:nvPr/>
        </p:nvSpPr>
        <p:spPr bwMode="auto">
          <a:xfrm>
            <a:off x="1600200" y="457200"/>
            <a:ext cx="3670300" cy="457200"/>
          </a:xfrm>
          <a:prstGeom prst="rect">
            <a:avLst/>
          </a:prstGeom>
          <a:noFill/>
          <a:ln w="9525">
            <a:noFill/>
            <a:miter lim="800000"/>
            <a:headEnd/>
            <a:tailEnd/>
          </a:ln>
          <a:effectLst/>
        </p:spPr>
        <p:txBody>
          <a:bodyPr wrap="none">
            <a:spAutoFit/>
          </a:bodyPr>
          <a:lstStyle/>
          <a:p>
            <a:r>
              <a:rPr lang="en-US" sz="2400">
                <a:latin typeface="Arial Black" pitchFamily="34" charset="0"/>
              </a:rPr>
              <a:t>The synthetic panels</a:t>
            </a:r>
          </a:p>
        </p:txBody>
      </p:sp>
      <p:sp>
        <p:nvSpPr>
          <p:cNvPr id="728067" name="Rectangle 3"/>
          <p:cNvSpPr>
            <a:spLocks noChangeArrowheads="1"/>
          </p:cNvSpPr>
          <p:nvPr/>
        </p:nvSpPr>
        <p:spPr bwMode="auto">
          <a:xfrm>
            <a:off x="1600200" y="1600200"/>
            <a:ext cx="6096000" cy="2838450"/>
          </a:xfrm>
          <a:prstGeom prst="rect">
            <a:avLst/>
          </a:prstGeom>
          <a:noFill/>
          <a:ln w="9525">
            <a:noFill/>
            <a:miter lim="800000"/>
            <a:headEnd/>
            <a:tailEnd/>
          </a:ln>
          <a:effectLst/>
        </p:spPr>
        <p:txBody>
          <a:bodyPr>
            <a:spAutoFit/>
          </a:bodyPr>
          <a:lstStyle/>
          <a:p>
            <a:r>
              <a:rPr lang="en-US" sz="1800">
                <a:latin typeface="Arial" pitchFamily="34" charset="0"/>
              </a:rPr>
              <a:t>While the footnotes are in the immediate proximity of the views which they describe, the synthetic panels are set up on high vista points from which one can gain an overall views of large sectors of the excavations.</a:t>
            </a:r>
          </a:p>
          <a:p>
            <a:r>
              <a:rPr lang="en-US" sz="1800">
                <a:latin typeface="Arial" pitchFamily="34" charset="0"/>
              </a:rPr>
              <a:t>These panels (started in earlier season and continued in 2008) provide general overviews on a variety of topics.</a:t>
            </a:r>
          </a:p>
          <a:p>
            <a:r>
              <a:rPr lang="en-US" sz="1800">
                <a:latin typeface="Arial" pitchFamily="34" charset="0"/>
              </a:rPr>
              <a:t>Between synthetic panels and “footnotes” we already have in place some 200 pages of what is, in effect, a living book.</a:t>
            </a:r>
          </a:p>
          <a:p>
            <a:endParaRPr lang="en-US" sz="1800">
              <a:latin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1" name="AutoShape 5"/>
          <p:cNvSpPr>
            <a:spLocks noChangeAspect="1" noChangeArrowheads="1" noTextEdit="1"/>
          </p:cNvSpPr>
          <p:nvPr/>
        </p:nvSpPr>
        <p:spPr bwMode="auto">
          <a:xfrm>
            <a:off x="14249400" y="-6419850"/>
            <a:ext cx="2981325" cy="6419850"/>
          </a:xfrm>
          <a:prstGeom prst="rect">
            <a:avLst/>
          </a:prstGeom>
          <a:noFill/>
          <a:ln w="9525">
            <a:noFill/>
            <a:miter lim="800000"/>
            <a:headEnd/>
            <a:tailEnd/>
          </a:ln>
        </p:spPr>
        <p:txBody>
          <a:bodyPr/>
          <a:lstStyle/>
          <a:p>
            <a:endParaRPr lang="en-US"/>
          </a:p>
        </p:txBody>
      </p:sp>
      <p:graphicFrame>
        <p:nvGraphicFramePr>
          <p:cNvPr id="316431" name="Object 15"/>
          <p:cNvGraphicFramePr>
            <a:graphicFrameLocks noChangeAspect="1"/>
          </p:cNvGraphicFramePr>
          <p:nvPr/>
        </p:nvGraphicFramePr>
        <p:xfrm>
          <a:off x="15544800" y="-990600"/>
          <a:ext cx="4414838" cy="6248400"/>
        </p:xfrm>
        <a:graphic>
          <a:graphicData uri="http://schemas.openxmlformats.org/presentationml/2006/ole">
            <p:oleObj spid="_x0000_s316431" name="Acrobat Document" r:id="rId3" imgW="5667262" imgH="8019745" progId="AcroExch.Document.7">
              <p:embed/>
            </p:oleObj>
          </a:graphicData>
        </a:graphic>
      </p:graphicFrame>
      <p:pic>
        <p:nvPicPr>
          <p:cNvPr id="316432" name="Picture 16" descr="VDR906 1621 dM DSCN2656"/>
          <p:cNvPicPr>
            <a:picLocks noChangeAspect="1" noChangeArrowheads="1"/>
          </p:cNvPicPr>
          <p:nvPr/>
        </p:nvPicPr>
        <p:blipFill>
          <a:blip r:embed="rId4" cstate="screen"/>
          <a:srcRect/>
          <a:stretch>
            <a:fillRect/>
          </a:stretch>
        </p:blipFill>
        <p:spPr bwMode="auto">
          <a:xfrm>
            <a:off x="0" y="0"/>
            <a:ext cx="9144000" cy="6859588"/>
          </a:xfrm>
          <a:prstGeom prst="rect">
            <a:avLst/>
          </a:prstGeom>
          <a:noFill/>
        </p:spPr>
      </p:pic>
      <p:sp>
        <p:nvSpPr>
          <p:cNvPr id="316433" name="Text Box 17"/>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5" name="Picture 7" descr="- slip for Folio cover"/>
          <p:cNvPicPr>
            <a:picLocks noChangeAspect="1" noChangeArrowheads="1"/>
          </p:cNvPicPr>
          <p:nvPr/>
        </p:nvPicPr>
        <p:blipFill>
          <a:blip r:embed="rId2"/>
          <a:srcRect/>
          <a:stretch>
            <a:fillRect/>
          </a:stretch>
        </p:blipFill>
        <p:spPr bwMode="auto">
          <a:xfrm>
            <a:off x="0" y="0"/>
            <a:ext cx="11430000" cy="6854825"/>
          </a:xfrm>
          <a:prstGeom prst="rect">
            <a:avLst/>
          </a:prstGeom>
          <a:noFill/>
        </p:spPr>
      </p:pic>
      <p:sp>
        <p:nvSpPr>
          <p:cNvPr id="544776" name="Text Box 8"/>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51" name="Picture 7" descr="VDR906 1621 dM DSCN2604"/>
          <p:cNvPicPr>
            <a:picLocks noChangeAspect="1" noChangeArrowheads="1"/>
          </p:cNvPicPr>
          <p:nvPr/>
        </p:nvPicPr>
        <p:blipFill>
          <a:blip r:embed="rId2" cstate="screen"/>
          <a:srcRect/>
          <a:stretch>
            <a:fillRect/>
          </a:stretch>
        </p:blipFill>
        <p:spPr bwMode="auto">
          <a:xfrm>
            <a:off x="0" y="0"/>
            <a:ext cx="9144000" cy="6859588"/>
          </a:xfrm>
          <a:prstGeom prst="rect">
            <a:avLst/>
          </a:prstGeom>
          <a:noFill/>
        </p:spPr>
      </p:pic>
      <p:sp>
        <p:nvSpPr>
          <p:cNvPr id="543752" name="Text Box 8"/>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1539" name="Object 3"/>
          <p:cNvGraphicFramePr>
            <a:graphicFrameLocks noChangeAspect="1"/>
          </p:cNvGraphicFramePr>
          <p:nvPr/>
        </p:nvGraphicFramePr>
        <p:xfrm>
          <a:off x="533400" y="228600"/>
          <a:ext cx="8077200" cy="6242050"/>
        </p:xfrm>
        <a:graphic>
          <a:graphicData uri="http://schemas.openxmlformats.org/presentationml/2006/ole">
            <p:oleObj spid="_x0000_s321539" name="Acrobat Document" r:id="rId3" imgW="7543611" imgH="5829175" progId="AcroExch.Document.7">
              <p:embed/>
            </p:oleObj>
          </a:graphicData>
        </a:graphic>
      </p:graphicFrame>
      <p:sp>
        <p:nvSpPr>
          <p:cNvPr id="321541"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Text Box 2"/>
          <p:cNvSpPr txBox="1">
            <a:spLocks noChangeArrowheads="1"/>
          </p:cNvSpPr>
          <p:nvPr/>
        </p:nvSpPr>
        <p:spPr bwMode="auto">
          <a:xfrm>
            <a:off x="1600200" y="457200"/>
            <a:ext cx="4941888" cy="457200"/>
          </a:xfrm>
          <a:prstGeom prst="rect">
            <a:avLst/>
          </a:prstGeom>
          <a:noFill/>
          <a:ln w="9525">
            <a:noFill/>
            <a:miter lim="800000"/>
            <a:headEnd/>
            <a:tailEnd/>
          </a:ln>
          <a:effectLst/>
        </p:spPr>
        <p:txBody>
          <a:bodyPr wrap="none">
            <a:spAutoFit/>
          </a:bodyPr>
          <a:lstStyle/>
          <a:p>
            <a:r>
              <a:rPr lang="en-US" sz="2400">
                <a:latin typeface="Arial Black" pitchFamily="34" charset="0"/>
              </a:rPr>
              <a:t>The eco-archaeological park</a:t>
            </a:r>
          </a:p>
        </p:txBody>
      </p:sp>
      <p:sp>
        <p:nvSpPr>
          <p:cNvPr id="729091" name="Rectangle 3"/>
          <p:cNvSpPr>
            <a:spLocks noChangeArrowheads="1"/>
          </p:cNvSpPr>
          <p:nvPr/>
        </p:nvSpPr>
        <p:spPr bwMode="auto">
          <a:xfrm>
            <a:off x="1600200" y="1600200"/>
            <a:ext cx="6096000" cy="2014538"/>
          </a:xfrm>
          <a:prstGeom prst="rect">
            <a:avLst/>
          </a:prstGeom>
          <a:noFill/>
          <a:ln w="9525">
            <a:noFill/>
            <a:miter lim="800000"/>
            <a:headEnd/>
            <a:tailEnd/>
          </a:ln>
          <a:effectLst/>
        </p:spPr>
        <p:txBody>
          <a:bodyPr>
            <a:spAutoFit/>
          </a:bodyPr>
          <a:lstStyle/>
          <a:p>
            <a:r>
              <a:rPr lang="en-US" sz="1800">
                <a:latin typeface="Arial" pitchFamily="34" charset="0"/>
              </a:rPr>
              <a:t>In 2008 we have developed further the idea of creating an eco-archaeological park that would protect the environment of the site, for a radius of some 6 kilometers around it.</a:t>
            </a:r>
          </a:p>
          <a:p>
            <a:r>
              <a:rPr lang="en-US" sz="1800">
                <a:latin typeface="Arial" pitchFamily="34" charset="0"/>
              </a:rPr>
              <a:t>We are in the process of developing proposals that will define in greater detail the scope of the project.</a:t>
            </a:r>
          </a:p>
          <a:p>
            <a:endParaRPr lang="en-US" sz="1800">
              <a:latin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Mozan_Google"/>
          <p:cNvPicPr>
            <a:picLocks noChangeAspect="1" noChangeArrowheads="1"/>
          </p:cNvPicPr>
          <p:nvPr/>
        </p:nvPicPr>
        <p:blipFill>
          <a:blip r:embed="rId2" cstate="screen"/>
          <a:srcRect/>
          <a:stretch>
            <a:fillRect/>
          </a:stretch>
        </p:blipFill>
        <p:spPr bwMode="auto">
          <a:xfrm>
            <a:off x="1447800" y="0"/>
            <a:ext cx="5486400" cy="6858000"/>
          </a:xfrm>
          <a:prstGeom prst="rect">
            <a:avLst/>
          </a:prstGeom>
          <a:noFill/>
        </p:spPr>
      </p:pic>
      <p:sp>
        <p:nvSpPr>
          <p:cNvPr id="723971"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4" name="Picture 2" descr="Mozan_park"/>
          <p:cNvPicPr>
            <a:picLocks noChangeAspect="1" noChangeArrowheads="1"/>
          </p:cNvPicPr>
          <p:nvPr/>
        </p:nvPicPr>
        <p:blipFill>
          <a:blip r:embed="rId2" cstate="screen"/>
          <a:srcRect/>
          <a:stretch>
            <a:fillRect/>
          </a:stretch>
        </p:blipFill>
        <p:spPr bwMode="auto">
          <a:xfrm>
            <a:off x="1371600" y="0"/>
            <a:ext cx="5486400" cy="6858000"/>
          </a:xfrm>
          <a:prstGeom prst="rect">
            <a:avLst/>
          </a:prstGeom>
          <a:noFill/>
        </p:spPr>
      </p:pic>
      <p:sp>
        <p:nvSpPr>
          <p:cNvPr id="724995" name="Line 3"/>
          <p:cNvSpPr>
            <a:spLocks noChangeShapeType="1"/>
          </p:cNvSpPr>
          <p:nvPr/>
        </p:nvSpPr>
        <p:spPr bwMode="auto">
          <a:xfrm flipV="1">
            <a:off x="5334000" y="2819400"/>
            <a:ext cx="1219200" cy="0"/>
          </a:xfrm>
          <a:prstGeom prst="line">
            <a:avLst/>
          </a:prstGeom>
          <a:noFill/>
          <a:ln w="57150">
            <a:solidFill>
              <a:srgbClr val="FF3300"/>
            </a:solidFill>
            <a:round/>
            <a:headEnd/>
            <a:tailEnd type="triangle" w="med" len="med"/>
          </a:ln>
          <a:effectLst/>
        </p:spPr>
        <p:txBody>
          <a:bodyPr/>
          <a:lstStyle/>
          <a:p>
            <a:endParaRPr lang="en-US"/>
          </a:p>
        </p:txBody>
      </p:sp>
      <p:sp>
        <p:nvSpPr>
          <p:cNvPr id="724996" name="Text Box 4"/>
          <p:cNvSpPr txBox="1">
            <a:spLocks noChangeArrowheads="1"/>
          </p:cNvSpPr>
          <p:nvPr/>
        </p:nvSpPr>
        <p:spPr bwMode="auto">
          <a:xfrm>
            <a:off x="4479925" y="2627313"/>
            <a:ext cx="895350" cy="366712"/>
          </a:xfrm>
          <a:prstGeom prst="rect">
            <a:avLst/>
          </a:prstGeom>
          <a:solidFill>
            <a:srgbClr val="FF3300"/>
          </a:solidFill>
          <a:ln w="9525">
            <a:noFill/>
            <a:miter lim="800000"/>
            <a:headEnd/>
            <a:tailEnd/>
          </a:ln>
          <a:effectLst/>
        </p:spPr>
        <p:txBody>
          <a:bodyPr wrap="none">
            <a:spAutoFit/>
          </a:bodyPr>
          <a:lstStyle/>
          <a:p>
            <a:r>
              <a:rPr lang="en-US" sz="1800" b="1">
                <a:solidFill>
                  <a:schemeClr val="bg1"/>
                </a:solidFill>
                <a:latin typeface="Arial" pitchFamily="34" charset="0"/>
              </a:rPr>
              <a:t>9.5 km</a:t>
            </a:r>
          </a:p>
        </p:txBody>
      </p:sp>
      <p:sp>
        <p:nvSpPr>
          <p:cNvPr id="724997" name="Line 5"/>
          <p:cNvSpPr>
            <a:spLocks noChangeShapeType="1"/>
          </p:cNvSpPr>
          <p:nvPr/>
        </p:nvSpPr>
        <p:spPr bwMode="auto">
          <a:xfrm flipH="1">
            <a:off x="3048000" y="2819400"/>
            <a:ext cx="1447800" cy="0"/>
          </a:xfrm>
          <a:prstGeom prst="line">
            <a:avLst/>
          </a:prstGeom>
          <a:noFill/>
          <a:ln w="57150">
            <a:solidFill>
              <a:srgbClr val="FF3300"/>
            </a:solidFill>
            <a:round/>
            <a:headEnd/>
            <a:tailEnd type="triangle" w="med" len="med"/>
          </a:ln>
          <a:effectLst/>
        </p:spPr>
        <p:txBody>
          <a:bodyPr/>
          <a:lstStyle/>
          <a:p>
            <a:endParaRPr lang="en-US"/>
          </a:p>
        </p:txBody>
      </p:sp>
      <p:sp>
        <p:nvSpPr>
          <p:cNvPr id="724998" name="Line 6"/>
          <p:cNvSpPr>
            <a:spLocks noChangeShapeType="1"/>
          </p:cNvSpPr>
          <p:nvPr/>
        </p:nvSpPr>
        <p:spPr bwMode="auto">
          <a:xfrm flipH="1" flipV="1">
            <a:off x="4038600" y="990600"/>
            <a:ext cx="0" cy="2133600"/>
          </a:xfrm>
          <a:prstGeom prst="line">
            <a:avLst/>
          </a:prstGeom>
          <a:noFill/>
          <a:ln w="57150">
            <a:solidFill>
              <a:srgbClr val="FF3300"/>
            </a:solidFill>
            <a:round/>
            <a:headEnd/>
            <a:tailEnd type="triangle" w="med" len="med"/>
          </a:ln>
          <a:effectLst/>
        </p:spPr>
        <p:txBody>
          <a:bodyPr/>
          <a:lstStyle/>
          <a:p>
            <a:endParaRPr lang="en-US"/>
          </a:p>
        </p:txBody>
      </p:sp>
      <p:sp>
        <p:nvSpPr>
          <p:cNvPr id="724999" name="Text Box 7"/>
          <p:cNvSpPr txBox="1">
            <a:spLocks noChangeArrowheads="1"/>
          </p:cNvSpPr>
          <p:nvPr/>
        </p:nvSpPr>
        <p:spPr bwMode="auto">
          <a:xfrm>
            <a:off x="3657600" y="3124200"/>
            <a:ext cx="831850" cy="366713"/>
          </a:xfrm>
          <a:prstGeom prst="rect">
            <a:avLst/>
          </a:prstGeom>
          <a:solidFill>
            <a:srgbClr val="FF3300"/>
          </a:solidFill>
          <a:ln w="9525">
            <a:noFill/>
            <a:miter lim="800000"/>
            <a:headEnd/>
            <a:tailEnd/>
          </a:ln>
          <a:effectLst/>
        </p:spPr>
        <p:txBody>
          <a:bodyPr wrap="none">
            <a:spAutoFit/>
          </a:bodyPr>
          <a:lstStyle/>
          <a:p>
            <a:r>
              <a:rPr lang="en-US" sz="1800" b="1">
                <a:solidFill>
                  <a:schemeClr val="bg1"/>
                </a:solidFill>
                <a:latin typeface="Arial" pitchFamily="34" charset="0"/>
              </a:rPr>
              <a:t>11 km</a:t>
            </a:r>
          </a:p>
        </p:txBody>
      </p:sp>
      <p:sp>
        <p:nvSpPr>
          <p:cNvPr id="725000" name="Line 8"/>
          <p:cNvSpPr>
            <a:spLocks noChangeShapeType="1"/>
          </p:cNvSpPr>
          <p:nvPr/>
        </p:nvSpPr>
        <p:spPr bwMode="auto">
          <a:xfrm>
            <a:off x="4038600" y="3505200"/>
            <a:ext cx="0" cy="2057400"/>
          </a:xfrm>
          <a:prstGeom prst="line">
            <a:avLst/>
          </a:prstGeom>
          <a:noFill/>
          <a:ln w="57150">
            <a:solidFill>
              <a:srgbClr val="FF3300"/>
            </a:solidFill>
            <a:round/>
            <a:headEnd/>
            <a:tailEnd type="triangle" w="med" len="med"/>
          </a:ln>
          <a:effectLst/>
        </p:spPr>
        <p:txBody>
          <a:bodyPr/>
          <a:lstStyle/>
          <a:p>
            <a:endParaRPr lang="en-US"/>
          </a:p>
        </p:txBody>
      </p:sp>
      <p:sp>
        <p:nvSpPr>
          <p:cNvPr id="725001" name="Text Box 9"/>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49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49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50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49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49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4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5" grpId="0" animBg="1"/>
      <p:bldP spid="724996" grpId="0" animBg="1"/>
      <p:bldP spid="724997" grpId="0" animBg="1"/>
      <p:bldP spid="724998" grpId="0" animBg="1"/>
      <p:bldP spid="724999" grpId="0" animBg="1"/>
      <p:bldP spid="7250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Buc10Lrep"/>
          <p:cNvPicPr>
            <a:picLocks noChangeAspect="1" noChangeArrowheads="1"/>
          </p:cNvPicPr>
          <p:nvPr>
            <p:ph sz="half" idx="1"/>
          </p:nvPr>
        </p:nvPicPr>
        <p:blipFill>
          <a:blip r:embed="rId2"/>
          <a:srcRect/>
          <a:stretch>
            <a:fillRect/>
          </a:stretch>
        </p:blipFill>
        <p:spPr>
          <a:xfrm>
            <a:off x="-1828800" y="14288"/>
            <a:ext cx="10972800" cy="6843712"/>
          </a:xfrm>
          <a:noFill/>
          <a:ln/>
        </p:spPr>
      </p:pic>
      <p:sp>
        <p:nvSpPr>
          <p:cNvPr id="130051" name="Text Box 3"/>
          <p:cNvSpPr txBox="1">
            <a:spLocks noChangeArrowheads="1"/>
          </p:cNvSpPr>
          <p:nvPr/>
        </p:nvSpPr>
        <p:spPr bwMode="auto">
          <a:xfrm>
            <a:off x="7081838" y="0"/>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Text Box 2"/>
          <p:cNvSpPr txBox="1">
            <a:spLocks noChangeArrowheads="1"/>
          </p:cNvSpPr>
          <p:nvPr/>
        </p:nvSpPr>
        <p:spPr bwMode="auto">
          <a:xfrm>
            <a:off x="1600200" y="457200"/>
            <a:ext cx="2146300" cy="457200"/>
          </a:xfrm>
          <a:prstGeom prst="rect">
            <a:avLst/>
          </a:prstGeom>
          <a:noFill/>
          <a:ln w="9525">
            <a:noFill/>
            <a:miter lim="800000"/>
            <a:headEnd/>
            <a:tailEnd/>
          </a:ln>
          <a:effectLst/>
        </p:spPr>
        <p:txBody>
          <a:bodyPr wrap="none">
            <a:spAutoFit/>
          </a:bodyPr>
          <a:lstStyle/>
          <a:p>
            <a:r>
              <a:rPr lang="en-US" sz="2400">
                <a:latin typeface="Arial Black" pitchFamily="34" charset="0"/>
              </a:rPr>
              <a:t>The visitors</a:t>
            </a:r>
          </a:p>
        </p:txBody>
      </p:sp>
      <p:sp>
        <p:nvSpPr>
          <p:cNvPr id="730115" name="Rectangle 3"/>
          <p:cNvSpPr>
            <a:spLocks noChangeArrowheads="1"/>
          </p:cNvSpPr>
          <p:nvPr/>
        </p:nvSpPr>
        <p:spPr bwMode="auto">
          <a:xfrm>
            <a:off x="1600200" y="1600200"/>
            <a:ext cx="6096000" cy="1465263"/>
          </a:xfrm>
          <a:prstGeom prst="rect">
            <a:avLst/>
          </a:prstGeom>
          <a:noFill/>
          <a:ln w="9525">
            <a:noFill/>
            <a:miter lim="800000"/>
            <a:headEnd/>
            <a:tailEnd/>
          </a:ln>
          <a:effectLst/>
        </p:spPr>
        <p:txBody>
          <a:bodyPr>
            <a:spAutoFit/>
          </a:bodyPr>
          <a:lstStyle/>
          <a:p>
            <a:r>
              <a:rPr lang="en-US" sz="1800">
                <a:latin typeface="Arial" pitchFamily="34" charset="0"/>
              </a:rPr>
              <a:t>In 2008 we expanded the live presentation program addressed to our local “stakeholders.”</a:t>
            </a:r>
          </a:p>
          <a:p>
            <a:r>
              <a:rPr lang="en-US" sz="1800">
                <a:latin typeface="Arial" pitchFamily="34" charset="0"/>
              </a:rPr>
              <a:t>Besides weekly lectures</a:t>
            </a:r>
          </a:p>
          <a:p>
            <a:endParaRPr lang="en-US" sz="1800">
              <a:latin typeface="Arial" pitchFamily="34" charset="0"/>
            </a:endParaRPr>
          </a:p>
          <a:p>
            <a:endParaRPr lang="en-US" sz="1800">
              <a:latin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40" name="Picture 4" descr="V21i1505 -wk S721 dM wk meeting cropped"/>
          <p:cNvPicPr>
            <a:picLocks noChangeAspect="1" noChangeArrowheads="1"/>
          </p:cNvPicPr>
          <p:nvPr/>
        </p:nvPicPr>
        <p:blipFill>
          <a:blip r:embed="rId2" cstate="screen"/>
          <a:srcRect/>
          <a:stretch>
            <a:fillRect/>
          </a:stretch>
        </p:blipFill>
        <p:spPr bwMode="auto">
          <a:xfrm>
            <a:off x="0" y="0"/>
            <a:ext cx="7696200" cy="2616200"/>
          </a:xfrm>
          <a:prstGeom prst="rect">
            <a:avLst/>
          </a:prstGeom>
          <a:noFill/>
        </p:spPr>
      </p:pic>
      <p:pic>
        <p:nvPicPr>
          <p:cNvPr id="731141" name="Picture 5" descr="V21i1507 -wk S721 dM wk meeting"/>
          <p:cNvPicPr>
            <a:picLocks noChangeAspect="1" noChangeArrowheads="1"/>
          </p:cNvPicPr>
          <p:nvPr/>
        </p:nvPicPr>
        <p:blipFill>
          <a:blip r:embed="rId3" cstate="screen"/>
          <a:srcRect/>
          <a:stretch>
            <a:fillRect/>
          </a:stretch>
        </p:blipFill>
        <p:spPr bwMode="auto">
          <a:xfrm>
            <a:off x="0" y="2667000"/>
            <a:ext cx="5562600" cy="4171950"/>
          </a:xfrm>
          <a:prstGeom prst="rect">
            <a:avLst/>
          </a:prstGeom>
          <a:noFill/>
        </p:spPr>
      </p:pic>
      <p:sp>
        <p:nvSpPr>
          <p:cNvPr id="731142" name="Text Box 6"/>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0" name="Picture 4" descr="P1090457"/>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557061" name="Text Box 5"/>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P1090458"/>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558083"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P1090459"/>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559107" name="Text Box 3"/>
          <p:cNvSpPr txBox="1">
            <a:spLocks noChangeArrowheads="1"/>
          </p:cNvSpPr>
          <p:nvPr/>
        </p:nvSpPr>
        <p:spPr bwMode="auto">
          <a:xfrm>
            <a:off x="6918325" y="6494463"/>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4" name="Picture 4" descr="P1090580"/>
          <p:cNvPicPr>
            <a:picLocks noChangeAspect="1" noChangeArrowheads="1"/>
          </p:cNvPicPr>
          <p:nvPr/>
        </p:nvPicPr>
        <p:blipFill>
          <a:blip r:embed="rId2" cstate="screen"/>
          <a:srcRect/>
          <a:stretch>
            <a:fillRect/>
          </a:stretch>
        </p:blipFill>
        <p:spPr bwMode="auto">
          <a:xfrm>
            <a:off x="0" y="0"/>
            <a:ext cx="9144000" cy="6859588"/>
          </a:xfrm>
          <a:prstGeom prst="rect">
            <a:avLst/>
          </a:prstGeom>
          <a:noFill/>
        </p:spPr>
      </p:pic>
      <p:sp>
        <p:nvSpPr>
          <p:cNvPr id="732165" name="Text Box 5"/>
          <p:cNvSpPr txBox="1">
            <a:spLocks noChangeArrowheads="1"/>
          </p:cNvSpPr>
          <p:nvPr/>
        </p:nvSpPr>
        <p:spPr bwMode="auto">
          <a:xfrm>
            <a:off x="1371600" y="6553200"/>
            <a:ext cx="2062163"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ctrTitle"/>
          </p:nvPr>
        </p:nvSpPr>
        <p:spPr>
          <a:xfrm>
            <a:off x="533400" y="-228600"/>
            <a:ext cx="7772400" cy="3962400"/>
          </a:xfrm>
        </p:spPr>
        <p:txBody>
          <a:bodyPr/>
          <a:lstStyle/>
          <a:p>
            <a:r>
              <a:rPr lang="en-US" sz="4800" b="1">
                <a:solidFill>
                  <a:schemeClr val="accent2"/>
                </a:solidFill>
              </a:rPr>
              <a:t>6</a:t>
            </a:r>
            <a:br>
              <a:rPr lang="en-US" sz="4800" b="1">
                <a:solidFill>
                  <a:schemeClr val="accent2"/>
                </a:solidFill>
              </a:rPr>
            </a:br>
            <a:r>
              <a:rPr lang="en-US" sz="4800" b="1">
                <a:solidFill>
                  <a:schemeClr val="accent2"/>
                </a:solidFill>
              </a:rPr>
              <a:t>The visit of the First Lady</a:t>
            </a:r>
            <a:endParaRPr lang="en-US" sz="4800" b="1">
              <a:solidFill>
                <a:schemeClr val="accent2"/>
              </a:solidFill>
              <a:latin typeface=""/>
            </a:endParaRPr>
          </a:p>
        </p:txBody>
      </p:sp>
      <p:sp>
        <p:nvSpPr>
          <p:cNvPr id="721923" name="Rectangle 3"/>
          <p:cNvSpPr>
            <a:spLocks noChangeArrowheads="1"/>
          </p:cNvSpPr>
          <p:nvPr/>
        </p:nvSpPr>
        <p:spPr bwMode="auto">
          <a:xfrm>
            <a:off x="1600200" y="3657600"/>
            <a:ext cx="5943600" cy="1465263"/>
          </a:xfrm>
          <a:prstGeom prst="rect">
            <a:avLst/>
          </a:prstGeom>
          <a:noFill/>
          <a:ln w="9525">
            <a:noFill/>
            <a:miter lim="800000"/>
            <a:headEnd/>
            <a:tailEnd/>
          </a:ln>
          <a:effectLst/>
        </p:spPr>
        <p:txBody>
          <a:bodyPr>
            <a:spAutoFit/>
          </a:bodyPr>
          <a:lstStyle/>
          <a:p>
            <a:r>
              <a:rPr lang="en-US" sz="1800">
                <a:latin typeface="Arial" pitchFamily="34" charset="0"/>
              </a:rPr>
              <a:t>The great honor the First Lady paid us by visiting Mozan one early morning in August, coming from Damascus just to see our site, gave us the great pleasure of benefiting from her insightful comments on our work.</a:t>
            </a:r>
          </a:p>
          <a:p>
            <a:r>
              <a:rPr lang="en-US" sz="1800">
                <a:latin typeface="Arial" pitchFamily="34" charset="0"/>
              </a:rPr>
              <a:t>It was a great test of our effort at site presentation…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IMGP1664"/>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IMGP1674"/>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09"/>
          <p:cNvPicPr>
            <a:picLocks noChangeAspect="1" noChangeArrowheads="1"/>
          </p:cNvPicPr>
          <p:nvPr/>
        </p:nvPicPr>
        <p:blipFill>
          <a:blip r:embed="rId2" cstate="screen"/>
          <a:srcRect/>
          <a:stretch>
            <a:fillRect/>
          </a:stretch>
        </p:blipFill>
        <p:spPr bwMode="auto">
          <a:xfrm>
            <a:off x="2286000" y="0"/>
            <a:ext cx="4564063"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VDLx02 0600 gb 22"/>
          <p:cNvPicPr>
            <a:picLocks noChangeAspect="1" noChangeArrowheads="1"/>
          </p:cNvPicPr>
          <p:nvPr/>
        </p:nvPicPr>
        <p:blipFill>
          <a:blip r:embed="rId2" cstate="screen"/>
          <a:srcRect/>
          <a:stretch>
            <a:fillRect/>
          </a:stretch>
        </p:blipFill>
        <p:spPr bwMode="auto">
          <a:xfrm>
            <a:off x="-533400" y="17463"/>
            <a:ext cx="10591800" cy="6858000"/>
          </a:xfrm>
          <a:prstGeom prst="rect">
            <a:avLst/>
          </a:prstGeom>
          <a:noFill/>
        </p:spPr>
      </p:pic>
      <p:sp>
        <p:nvSpPr>
          <p:cNvPr id="131075" name="Text Box 3"/>
          <p:cNvSpPr txBox="1">
            <a:spLocks noChangeArrowheads="1"/>
          </p:cNvSpPr>
          <p:nvPr/>
        </p:nvSpPr>
        <p:spPr bwMode="auto">
          <a:xfrm>
            <a:off x="7081838" y="0"/>
            <a:ext cx="2062162" cy="304800"/>
          </a:xfrm>
          <a:prstGeom prst="rect">
            <a:avLst/>
          </a:prstGeom>
          <a:noFill/>
          <a:ln w="9525">
            <a:noFill/>
            <a:miter lim="800000"/>
            <a:headEnd/>
            <a:tailEnd/>
          </a:ln>
          <a:effectLst/>
        </p:spPr>
        <p:txBody>
          <a:bodyPr wrap="none">
            <a:spAutoFit/>
          </a:bodyPr>
          <a:lstStyle/>
          <a:p>
            <a:r>
              <a:rPr lang="en-US"/>
              <a:t>Copyright 2008 - IIMAS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IMGP1691"/>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06"/>
          <p:cNvPicPr>
            <a:picLocks noChangeAspect="1" noChangeArrowheads="1"/>
          </p:cNvPicPr>
          <p:nvPr/>
        </p:nvPicPr>
        <p:blipFill>
          <a:blip r:embed="rId2" cstate="screen"/>
          <a:srcRect/>
          <a:stretch>
            <a:fillRect/>
          </a:stretch>
        </p:blipFill>
        <p:spPr bwMode="auto">
          <a:xfrm>
            <a:off x="0" y="0"/>
            <a:ext cx="10363200" cy="68961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01"/>
          <p:cNvPicPr>
            <a:picLocks noChangeAspect="1" noChangeArrowheads="1"/>
          </p:cNvPicPr>
          <p:nvPr/>
        </p:nvPicPr>
        <p:blipFill>
          <a:blip r:embed="rId2" cstate="screen"/>
          <a:srcRect/>
          <a:stretch>
            <a:fillRect/>
          </a:stretch>
        </p:blipFill>
        <p:spPr bwMode="auto">
          <a:xfrm>
            <a:off x="2362200" y="0"/>
            <a:ext cx="4562475" cy="68580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Text Box 4"/>
          <p:cNvSpPr txBox="1">
            <a:spLocks noChangeArrowheads="1"/>
          </p:cNvSpPr>
          <p:nvPr/>
        </p:nvSpPr>
        <p:spPr bwMode="auto">
          <a:xfrm>
            <a:off x="927100" y="85725"/>
            <a:ext cx="7359650" cy="6408738"/>
          </a:xfrm>
          <a:prstGeom prst="rect">
            <a:avLst/>
          </a:prstGeom>
          <a:noFill/>
          <a:ln w="9525">
            <a:noFill/>
            <a:miter lim="800000"/>
            <a:headEnd/>
            <a:tailEnd/>
          </a:ln>
          <a:effectLst/>
        </p:spPr>
        <p:txBody>
          <a:bodyPr wrap="none">
            <a:spAutoFit/>
          </a:bodyPr>
          <a:lstStyle/>
          <a:p>
            <a:pPr algn="ctr"/>
            <a:r>
              <a:rPr lang="en-US" sz="1800" b="1" i="1">
                <a:solidFill>
                  <a:schemeClr val="accent2"/>
                </a:solidFill>
                <a:latin typeface="Arial" pitchFamily="34" charset="0"/>
              </a:rPr>
              <a:t>tra il 1984 e il 2008</a:t>
            </a:r>
          </a:p>
          <a:p>
            <a:pPr algn="ctr"/>
            <a:r>
              <a:rPr lang="en-US" sz="1800" b="1" i="1">
                <a:solidFill>
                  <a:schemeClr val="accent2"/>
                </a:solidFill>
                <a:latin typeface="Arial" pitchFamily="34" charset="0"/>
              </a:rPr>
              <a:t>il progetto Mozan/Urkesh è stato sovvenzionato da</a:t>
            </a:r>
          </a:p>
          <a:p>
            <a:pPr algn="ctr"/>
            <a:endParaRPr lang="en-US" sz="1800" b="1">
              <a:solidFill>
                <a:schemeClr val="accent2"/>
              </a:solidFill>
              <a:latin typeface="Arial" pitchFamily="34" charset="0"/>
            </a:endParaRPr>
          </a:p>
          <a:p>
            <a:pPr algn="ctr"/>
            <a:r>
              <a:rPr lang="en-US" sz="1800" b="1">
                <a:solidFill>
                  <a:schemeClr val="accent2"/>
                </a:solidFill>
                <a:latin typeface="Arial" pitchFamily="34" charset="0"/>
              </a:rPr>
              <a:t>The Ahmanson Foundation</a:t>
            </a:r>
          </a:p>
          <a:p>
            <a:pPr algn="ctr"/>
            <a:r>
              <a:rPr lang="en-US" sz="1800" b="1">
                <a:solidFill>
                  <a:schemeClr val="accent2"/>
                </a:solidFill>
                <a:latin typeface="Arial" pitchFamily="34" charset="0"/>
              </a:rPr>
              <a:t>The Ambassador International Cultural Foundation</a:t>
            </a:r>
          </a:p>
          <a:p>
            <a:pPr algn="ctr"/>
            <a:r>
              <a:rPr lang="en-US" sz="1800" b="1">
                <a:solidFill>
                  <a:schemeClr val="accent2"/>
                </a:solidFill>
                <a:latin typeface="Arial" pitchFamily="34" charset="0"/>
              </a:rPr>
              <a:t>The American Cultural Center, Damascus</a:t>
            </a:r>
          </a:p>
          <a:p>
            <a:pPr algn="ctr"/>
            <a:r>
              <a:rPr lang="en-US" sz="1800" b="1">
                <a:solidFill>
                  <a:schemeClr val="accent2"/>
                </a:solidFill>
                <a:latin typeface="Arial" pitchFamily="34" charset="0"/>
              </a:rPr>
              <a:t>The Catholic Biblical Association</a:t>
            </a:r>
          </a:p>
          <a:p>
            <a:pPr algn="ctr"/>
            <a:r>
              <a:rPr lang="en-US" sz="1800" b="1">
                <a:solidFill>
                  <a:schemeClr val="accent2"/>
                </a:solidFill>
                <a:latin typeface="Arial" pitchFamily="34" charset="0"/>
              </a:rPr>
              <a:t>The Cotsen Institute of Archaeology, UCLA</a:t>
            </a:r>
          </a:p>
          <a:p>
            <a:pPr algn="ctr"/>
            <a:r>
              <a:rPr lang="en-US" sz="1800" b="1">
                <a:solidFill>
                  <a:schemeClr val="accent2"/>
                </a:solidFill>
                <a:latin typeface="Arial" pitchFamily="34" charset="0"/>
              </a:rPr>
              <a:t>The Council of Research, Academic Senate, UCLA</a:t>
            </a:r>
          </a:p>
          <a:p>
            <a:pPr algn="ctr"/>
            <a:r>
              <a:rPr lang="en-US" sz="1800" b="1">
                <a:solidFill>
                  <a:schemeClr val="accent2"/>
                </a:solidFill>
                <a:latin typeface="Arial" pitchFamily="34" charset="0"/>
              </a:rPr>
              <a:t>The Getty Conservation Institute</a:t>
            </a:r>
          </a:p>
          <a:p>
            <a:pPr algn="ctr"/>
            <a:r>
              <a:rPr lang="en-US" sz="1800" b="1">
                <a:solidFill>
                  <a:schemeClr val="accent2"/>
                </a:solidFill>
                <a:latin typeface="Arial" pitchFamily="34" charset="0"/>
              </a:rPr>
              <a:t>IIMAS – The International Institute for Mesopotamian Area Studies</a:t>
            </a:r>
          </a:p>
          <a:p>
            <a:pPr algn="ctr"/>
            <a:r>
              <a:rPr lang="en-US" sz="1800" b="1">
                <a:solidFill>
                  <a:schemeClr val="accent2"/>
                </a:solidFill>
                <a:latin typeface="Arial" pitchFamily="34" charset="0"/>
              </a:rPr>
              <a:t>The Mellon Foundation</a:t>
            </a:r>
          </a:p>
          <a:p>
            <a:pPr algn="ctr"/>
            <a:r>
              <a:rPr lang="en-US" sz="1800" b="1">
                <a:solidFill>
                  <a:schemeClr val="accent2"/>
                </a:solidFill>
                <a:latin typeface="Arial" pitchFamily="34" charset="0"/>
              </a:rPr>
              <a:t>The Metropolitan Museum of Art</a:t>
            </a:r>
          </a:p>
          <a:p>
            <a:pPr algn="ctr"/>
            <a:r>
              <a:rPr lang="en-US" sz="1800" b="1">
                <a:solidFill>
                  <a:schemeClr val="accent2"/>
                </a:solidFill>
                <a:latin typeface="Arial" pitchFamily="34" charset="0"/>
              </a:rPr>
              <a:t>The National Geographic Society</a:t>
            </a:r>
            <a:endParaRPr lang="en-US" sz="1800" b="1" i="1">
              <a:solidFill>
                <a:schemeClr val="accent2"/>
              </a:solidFill>
              <a:latin typeface="Arial" pitchFamily="34" charset="0"/>
            </a:endParaRPr>
          </a:p>
          <a:p>
            <a:pPr algn="ctr"/>
            <a:r>
              <a:rPr lang="en-US" sz="1800" b="1">
                <a:solidFill>
                  <a:schemeClr val="accent2"/>
                </a:solidFill>
                <a:latin typeface="Arial" pitchFamily="34" charset="0"/>
              </a:rPr>
              <a:t>The National Endowment for the Humanities</a:t>
            </a:r>
          </a:p>
          <a:p>
            <a:pPr algn="ctr"/>
            <a:r>
              <a:rPr lang="en-US" sz="1800" b="1">
                <a:solidFill>
                  <a:schemeClr val="accent2"/>
                </a:solidFill>
                <a:latin typeface="Arial" pitchFamily="34" charset="0"/>
              </a:rPr>
              <a:t>The Neutrogena Corporation</a:t>
            </a:r>
          </a:p>
          <a:p>
            <a:pPr algn="ctr"/>
            <a:r>
              <a:rPr lang="en-US" sz="1800" b="1">
                <a:solidFill>
                  <a:schemeClr val="accent2"/>
                </a:solidFill>
                <a:latin typeface="Arial" pitchFamily="34" charset="0"/>
              </a:rPr>
              <a:t>The Samuel H. Kress Foundation</a:t>
            </a:r>
          </a:p>
          <a:p>
            <a:pPr algn="ctr"/>
            <a:r>
              <a:rPr lang="en-US" sz="1800" b="1">
                <a:solidFill>
                  <a:schemeClr val="accent2"/>
                </a:solidFill>
                <a:latin typeface="Arial" pitchFamily="34" charset="0"/>
              </a:rPr>
              <a:t>The San Carlos Foundation</a:t>
            </a:r>
          </a:p>
          <a:p>
            <a:pPr algn="ctr"/>
            <a:r>
              <a:rPr lang="en-US" sz="1800" b="1">
                <a:solidFill>
                  <a:schemeClr val="accent2"/>
                </a:solidFill>
                <a:latin typeface="Arial" pitchFamily="34" charset="0"/>
              </a:rPr>
              <a:t>The  L. J. Skaggs and Mary C. Skaggs Foundation</a:t>
            </a:r>
          </a:p>
          <a:p>
            <a:pPr algn="ctr"/>
            <a:r>
              <a:rPr lang="en-US" sz="1800" b="1">
                <a:solidFill>
                  <a:schemeClr val="accent2"/>
                </a:solidFill>
                <a:latin typeface="Arial" pitchFamily="34" charset="0"/>
              </a:rPr>
              <a:t>The Steinmetz Family Foundation</a:t>
            </a:r>
          </a:p>
          <a:p>
            <a:pPr algn="ctr"/>
            <a:r>
              <a:rPr lang="en-US" sz="1800" b="1">
                <a:solidFill>
                  <a:schemeClr val="accent2"/>
                </a:solidFill>
                <a:latin typeface="Arial" pitchFamily="34" charset="0"/>
              </a:rPr>
              <a:t>Syria Shell Petroleum Development, B.V.</a:t>
            </a:r>
          </a:p>
          <a:p>
            <a:pPr algn="ctr"/>
            <a:r>
              <a:rPr lang="en-US" sz="1800" b="1">
                <a:solidFill>
                  <a:schemeClr val="accent2"/>
                </a:solidFill>
                <a:latin typeface="Arial" pitchFamily="34" charset="0"/>
              </a:rPr>
              <a:t>The Urkesh Founders</a:t>
            </a:r>
          </a:p>
          <a:p>
            <a:pPr algn="ctr"/>
            <a:endParaRPr lang="en-US" sz="1800" b="1">
              <a:solidFill>
                <a:schemeClr val="accent2"/>
              </a:solidFill>
              <a:latin typeface=""/>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5061</TotalTime>
  <Words>1833</Words>
  <Application>Microsoft PowerPoint</Application>
  <PresentationFormat>On-screen Show (4:3)</PresentationFormat>
  <Paragraphs>287</Paragraphs>
  <Slides>93</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9" baseType="lpstr">
      <vt:lpstr>Arial</vt:lpstr>
      <vt:lpstr>Palatino Linotype</vt:lpstr>
      <vt:lpstr/>
      <vt:lpstr>Arial Black</vt:lpstr>
      <vt:lpstr>Default Design</vt:lpstr>
      <vt:lpstr>Adobe Acrobat Document</vt:lpstr>
      <vt:lpstr>Slide 1</vt:lpstr>
      <vt:lpstr>Slide 2</vt:lpstr>
      <vt:lpstr>1 Background</vt:lpstr>
      <vt:lpstr>Slide 4</vt:lpstr>
      <vt:lpstr>Slide 5</vt:lpstr>
      <vt:lpstr>winter rains</vt:lpstr>
      <vt:lpstr>Slide 7</vt:lpstr>
      <vt:lpstr>Slide 8</vt:lpstr>
      <vt:lpstr>Slide 9</vt:lpstr>
      <vt:lpstr>Slide 10</vt:lpstr>
      <vt:lpstr>2 Excavations in the Plaza (J5, J1, J6, J7)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3 The Western Service Quarter (A20) </vt:lpstr>
      <vt:lpstr>Slide 51</vt:lpstr>
      <vt:lpstr>Slide 52</vt:lpstr>
      <vt:lpstr>Slide 53</vt:lpstr>
      <vt:lpstr>4 The objects</vt:lpstr>
      <vt:lpstr>Slide 55</vt:lpstr>
      <vt:lpstr>Slide 56</vt:lpstr>
      <vt:lpstr>Slide 57</vt:lpstr>
      <vt:lpstr>Slide 58</vt:lpstr>
      <vt:lpstr>Slide 59</vt:lpstr>
      <vt:lpstr>Slide 60</vt:lpstr>
      <vt:lpstr>5 Site Presentation</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6 The visit of the First Lady</vt:lpstr>
      <vt:lpstr>Slide 87</vt:lpstr>
      <vt:lpstr>Slide 88</vt:lpstr>
      <vt:lpstr>Slide 89</vt:lpstr>
      <vt:lpstr>Slide 90</vt:lpstr>
      <vt:lpstr>Slide 91</vt:lpstr>
      <vt:lpstr>Slide 92</vt:lpstr>
      <vt:lpstr>Slide 93</vt:lpstr>
    </vt:vector>
  </TitlesOfParts>
  <Company>MAP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mkb</dc:creator>
  <cp:lastModifiedBy>-</cp:lastModifiedBy>
  <cp:revision>102</cp:revision>
  <dcterms:created xsi:type="dcterms:W3CDTF">2007-06-02T15:49:27Z</dcterms:created>
  <dcterms:modified xsi:type="dcterms:W3CDTF">2009-06-23T15:10:37Z</dcterms:modified>
</cp:coreProperties>
</file>